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4"/>
  </p:sldMasterIdLst>
  <p:notesMasterIdLst>
    <p:notesMasterId r:id="rId58"/>
  </p:notesMasterIdLst>
  <p:sldIdLst>
    <p:sldId id="278" r:id="rId5"/>
    <p:sldId id="279" r:id="rId6"/>
    <p:sldId id="280" r:id="rId7"/>
    <p:sldId id="281" r:id="rId8"/>
    <p:sldId id="295" r:id="rId9"/>
    <p:sldId id="284" r:id="rId10"/>
    <p:sldId id="297" r:id="rId11"/>
    <p:sldId id="299" r:id="rId12"/>
    <p:sldId id="301" r:id="rId13"/>
    <p:sldId id="305" r:id="rId14"/>
    <p:sldId id="306" r:id="rId15"/>
    <p:sldId id="307" r:id="rId16"/>
    <p:sldId id="303" r:id="rId17"/>
    <p:sldId id="308" r:id="rId18"/>
    <p:sldId id="309" r:id="rId19"/>
    <p:sldId id="314" r:id="rId20"/>
    <p:sldId id="311" r:id="rId21"/>
    <p:sldId id="341" r:id="rId22"/>
    <p:sldId id="317" r:id="rId23"/>
    <p:sldId id="316" r:id="rId24"/>
    <p:sldId id="315" r:id="rId25"/>
    <p:sldId id="313" r:id="rId26"/>
    <p:sldId id="319" r:id="rId27"/>
    <p:sldId id="282" r:id="rId28"/>
    <p:sldId id="312" r:id="rId29"/>
    <p:sldId id="338" r:id="rId30"/>
    <p:sldId id="285" r:id="rId31"/>
    <p:sldId id="287" r:id="rId32"/>
    <p:sldId id="320" r:id="rId33"/>
    <p:sldId id="321" r:id="rId34"/>
    <p:sldId id="322" r:id="rId35"/>
    <p:sldId id="339" r:id="rId36"/>
    <p:sldId id="340" r:id="rId37"/>
    <p:sldId id="323" r:id="rId38"/>
    <p:sldId id="324" r:id="rId39"/>
    <p:sldId id="325" r:id="rId40"/>
    <p:sldId id="326" r:id="rId41"/>
    <p:sldId id="327" r:id="rId42"/>
    <p:sldId id="328" r:id="rId43"/>
    <p:sldId id="329" r:id="rId44"/>
    <p:sldId id="330" r:id="rId45"/>
    <p:sldId id="290" r:id="rId46"/>
    <p:sldId id="331" r:id="rId47"/>
    <p:sldId id="332" r:id="rId48"/>
    <p:sldId id="333" r:id="rId49"/>
    <p:sldId id="334" r:id="rId50"/>
    <p:sldId id="335" r:id="rId51"/>
    <p:sldId id="336" r:id="rId52"/>
    <p:sldId id="288" r:id="rId53"/>
    <p:sldId id="337" r:id="rId54"/>
    <p:sldId id="342" r:id="rId55"/>
    <p:sldId id="292" r:id="rId56"/>
    <p:sldId id="293" r:id="rId57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userDrawn="1">
          <p15:clr>
            <a:srgbClr val="A4A3A4"/>
          </p15:clr>
        </p15:guide>
        <p15:guide id="2" pos="456" userDrawn="1">
          <p15:clr>
            <a:srgbClr val="A4A3A4"/>
          </p15:clr>
        </p15:guide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pos="2136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8" orient="horz" pos="1152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0" orient="horz" pos="1512" userDrawn="1">
          <p15:clr>
            <a:srgbClr val="A4A3A4"/>
          </p15:clr>
        </p15:guide>
        <p15:guide id="11" pos="7680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3" pos="1008" userDrawn="1">
          <p15:clr>
            <a:srgbClr val="A4A3A4"/>
          </p15:clr>
        </p15:guide>
        <p15:guide id="14" pos="1584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4" orient="horz" pos="960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BF6"/>
    <a:srgbClr val="FDFBF6"/>
    <a:srgbClr val="202C8F"/>
    <a:srgbClr val="AAC4E9"/>
    <a:srgbClr val="F5CDCE"/>
    <a:srgbClr val="DF8C8C"/>
    <a:srgbClr val="D4D593"/>
    <a:srgbClr val="E6F0FE"/>
    <a:srgbClr val="CDBE8A"/>
    <a:srgbClr val="FFE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0" autoAdjust="0"/>
    <p:restoredTop sz="93068" autoAdjust="0"/>
  </p:normalViewPr>
  <p:slideViewPr>
    <p:cSldViewPr snapToGrid="0" snapToObjects="1">
      <p:cViewPr>
        <p:scale>
          <a:sx n="66" d="100"/>
          <a:sy n="66" d="100"/>
        </p:scale>
        <p:origin x="-1354" y="427"/>
      </p:cViewPr>
      <p:guideLst>
        <p:guide/>
        <p:guide pos="456"/>
        <p:guide orient="horz" pos="2616"/>
        <p:guide orient="horz" pos="3264"/>
        <p:guide pos="6912"/>
        <p:guide orient="horz" pos="2136"/>
        <p:guide orient="horz" pos="4008"/>
        <p:guide orient="horz" pos="1152"/>
        <p:guide orient="horz" pos="2352"/>
        <p:guide orient="horz" pos="1512"/>
        <p:guide pos="7680"/>
        <p:guide pos="6696"/>
        <p:guide pos="1008"/>
        <p:guide pos="1584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orient="horz" pos="960"/>
        <p:guide pos="5256"/>
        <p:guide pos="72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microsoft.com/office/2018/10/relationships/authors" Target="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svg>
</file>

<file path=ppt/media/image20.gif>
</file>

<file path=ppt/media/image21.png>
</file>

<file path=ppt/media/image2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495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8057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8691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664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 descr="preencoded.png">
            <a:extLst>
              <a:ext uri="{FF2B5EF4-FFF2-40B4-BE49-F238E27FC236}">
                <a16:creationId xmlns:a16="http://schemas.microsoft.com/office/drawing/2014/main" id="{BA5D5A72-CB6F-F8DE-E2C9-90459C8C3DC1}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</a:extLst>
          </p:cNvPr>
          <p:cNvSpPr/>
          <p:nvPr userDrawn="1"/>
        </p:nvSpPr>
        <p:spPr>
          <a:xfrm>
            <a:off x="1600201" y="1153228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</a:extLst>
          </p:cNvPr>
          <p:cNvSpPr/>
          <p:nvPr userDrawn="1"/>
        </p:nvSpPr>
        <p:spPr>
          <a:xfrm>
            <a:off x="2795588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03092" y="1984248"/>
            <a:ext cx="5385816" cy="1225296"/>
          </a:xfrm>
        </p:spPr>
        <p:txBody>
          <a:bodyPr tIns="0" anchor="t">
            <a:no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49496" y="3483864"/>
            <a:ext cx="3493008" cy="878908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950ED98-B5D1-206C-403F-FA954F9D2CFF}"/>
              </a:ext>
            </a:extLst>
          </p:cNvPr>
          <p:cNvSpPr/>
          <p:nvPr userDrawn="1"/>
        </p:nvSpPr>
        <p:spPr>
          <a:xfrm>
            <a:off x="685338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E8643CE-01D9-3E5E-15F6-20689F775F15}"/>
              </a:ext>
            </a:extLst>
          </p:cNvPr>
          <p:cNvSpPr/>
          <p:nvPr userDrawn="1"/>
        </p:nvSpPr>
        <p:spPr>
          <a:xfrm>
            <a:off x="2900911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F82DDD-EDEC-7D87-F43A-113C5E4A4FE7}"/>
              </a:ext>
            </a:extLst>
          </p:cNvPr>
          <p:cNvSpPr/>
          <p:nvPr userDrawn="1"/>
        </p:nvSpPr>
        <p:spPr>
          <a:xfrm>
            <a:off x="5116484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47E492E-967F-54B7-55B1-08A5E1C3615B}"/>
              </a:ext>
            </a:extLst>
          </p:cNvPr>
          <p:cNvSpPr/>
          <p:nvPr userDrawn="1"/>
        </p:nvSpPr>
        <p:spPr>
          <a:xfrm>
            <a:off x="9547629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C0053FE-E44A-CA97-F782-67FC633E722E}"/>
              </a:ext>
            </a:extLst>
          </p:cNvPr>
          <p:cNvSpPr/>
          <p:nvPr userDrawn="1"/>
        </p:nvSpPr>
        <p:spPr>
          <a:xfrm>
            <a:off x="7332057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41248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338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Picture Placeholder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9134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1058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4">
            <a:extLst>
              <a:ext uri="{FF2B5EF4-FFF2-40B4-BE49-F238E27FC236}">
                <a16:creationId xmlns:a16="http://schemas.microsoft.com/office/drawing/2014/main" id="{79F9AD31-B0C5-3563-C73A-8B6297FCFD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900910" y="2491684"/>
            <a:ext cx="2011680" cy="2825173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Picture Placeholder 62">
            <a:extLst>
              <a:ext uri="{FF2B5EF4-FFF2-40B4-BE49-F238E27FC236}">
                <a16:creationId xmlns:a16="http://schemas.microsoft.com/office/drawing/2014/main" id="{05E8E8EF-4954-870B-04E5-82BC660A673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554707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Text Placeholder 51">
            <a:extLst>
              <a:ext uri="{FF2B5EF4-FFF2-40B4-BE49-F238E27FC236}">
                <a16:creationId xmlns:a16="http://schemas.microsoft.com/office/drawing/2014/main" id="{75981CD1-EA26-D1CF-F19E-B58C16BA8A6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46630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3A09BBD1-5CBC-B0EF-71C0-054FCB989B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16484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Picture Placeholder 62">
            <a:extLst>
              <a:ext uri="{FF2B5EF4-FFF2-40B4-BE49-F238E27FC236}">
                <a16:creationId xmlns:a16="http://schemas.microsoft.com/office/drawing/2014/main" id="{4AD0C8C9-DB5A-6DC8-2729-A21F1A5CF17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770280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Text Placeholder 51">
            <a:extLst>
              <a:ext uri="{FF2B5EF4-FFF2-40B4-BE49-F238E27FC236}">
                <a16:creationId xmlns:a16="http://schemas.microsoft.com/office/drawing/2014/main" id="{F02DE2DC-F65C-32A5-5821-89FB2F53C32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2204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332057" y="2491684"/>
            <a:ext cx="2011680" cy="2825173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985853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7777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7629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0201425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93349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72516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2DECB02-D9CE-E57A-0604-BFF41EC38AFA}"/>
              </a:ext>
            </a:extLst>
          </p:cNvPr>
          <p:cNvSpPr/>
          <p:nvPr userDrawn="1"/>
        </p:nvSpPr>
        <p:spPr>
          <a:xfrm>
            <a:off x="0" y="0"/>
            <a:ext cx="2838450" cy="2857958"/>
          </a:xfrm>
          <a:custGeom>
            <a:avLst/>
            <a:gdLst>
              <a:gd name="connsiteX0" fmla="*/ 1971005 w 2838450"/>
              <a:gd name="connsiteY0" fmla="*/ 0 h 2857958"/>
              <a:gd name="connsiteX1" fmla="*/ 2838450 w 2838450"/>
              <a:gd name="connsiteY1" fmla="*/ 0 h 2857958"/>
              <a:gd name="connsiteX2" fmla="*/ 2838450 w 2838450"/>
              <a:gd name="connsiteY2" fmla="*/ 7240 h 2857958"/>
              <a:gd name="connsiteX3" fmla="*/ 278890 w 2838450"/>
              <a:gd name="connsiteY3" fmla="*/ 2843883 h 2857958"/>
              <a:gd name="connsiteX4" fmla="*/ 0 w 2838450"/>
              <a:gd name="connsiteY4" fmla="*/ 2857958 h 2857958"/>
              <a:gd name="connsiteX5" fmla="*/ 0 w 2838450"/>
              <a:gd name="connsiteY5" fmla="*/ 1990580 h 2857958"/>
              <a:gd name="connsiteX6" fmla="*/ 190293 w 2838450"/>
              <a:gd name="connsiteY6" fmla="*/ 1980883 h 2857958"/>
              <a:gd name="connsiteX7" fmla="*/ 1960910 w 2838450"/>
              <a:gd name="connsiteY7" fmla="*/ 200390 h 2857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38450" h="2857958">
                <a:moveTo>
                  <a:pt x="1971005" y="0"/>
                </a:moveTo>
                <a:lnTo>
                  <a:pt x="2838450" y="0"/>
                </a:lnTo>
                <a:lnTo>
                  <a:pt x="2838450" y="7240"/>
                </a:lnTo>
                <a:cubicBezTo>
                  <a:pt x="2838450" y="1484015"/>
                  <a:pt x="1716931" y="2697914"/>
                  <a:pt x="278890" y="2843883"/>
                </a:cubicBezTo>
                <a:lnTo>
                  <a:pt x="0" y="2857958"/>
                </a:lnTo>
                <a:lnTo>
                  <a:pt x="0" y="1990580"/>
                </a:lnTo>
                <a:lnTo>
                  <a:pt x="190293" y="1980883"/>
                </a:lnTo>
                <a:cubicBezTo>
                  <a:pt x="1124600" y="1885128"/>
                  <a:pt x="1866185" y="1135788"/>
                  <a:pt x="1960910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8E760EA-7D83-1DF2-A8EE-4F218084E74F}"/>
              </a:ext>
            </a:extLst>
          </p:cNvPr>
          <p:cNvSpPr/>
          <p:nvPr userDrawn="1"/>
        </p:nvSpPr>
        <p:spPr>
          <a:xfrm>
            <a:off x="1" y="-1"/>
            <a:ext cx="1970627" cy="1990267"/>
          </a:xfrm>
          <a:custGeom>
            <a:avLst/>
            <a:gdLst>
              <a:gd name="connsiteX0" fmla="*/ 0 w 1970627"/>
              <a:gd name="connsiteY0" fmla="*/ 0 h 1990267"/>
              <a:gd name="connsiteX1" fmla="*/ 1970627 w 1970627"/>
              <a:gd name="connsiteY1" fmla="*/ 0 h 1990267"/>
              <a:gd name="connsiteX2" fmla="*/ 1960534 w 1970627"/>
              <a:gd name="connsiteY2" fmla="*/ 200357 h 1990267"/>
              <a:gd name="connsiteX3" fmla="*/ 190254 w 1970627"/>
              <a:gd name="connsiteY3" fmla="*/ 1980571 h 1990267"/>
              <a:gd name="connsiteX4" fmla="*/ 0 w 1970627"/>
              <a:gd name="connsiteY4" fmla="*/ 1990267 h 199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0627" h="1990267">
                <a:moveTo>
                  <a:pt x="0" y="0"/>
                </a:moveTo>
                <a:lnTo>
                  <a:pt x="1970627" y="0"/>
                </a:lnTo>
                <a:lnTo>
                  <a:pt x="1960534" y="200357"/>
                </a:lnTo>
                <a:cubicBezTo>
                  <a:pt x="1865827" y="1135608"/>
                  <a:pt x="1124383" y="1884831"/>
                  <a:pt x="190254" y="1980571"/>
                </a:cubicBezTo>
                <a:lnTo>
                  <a:pt x="0" y="1990267"/>
                </a:lnTo>
                <a:close/>
              </a:path>
            </a:pathLst>
          </a:custGeom>
          <a:solidFill>
            <a:srgbClr val="F5CDC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F3F3353-78A1-F584-81A6-9513382DF18F}"/>
              </a:ext>
            </a:extLst>
          </p:cNvPr>
          <p:cNvSpPr/>
          <p:nvPr userDrawn="1"/>
        </p:nvSpPr>
        <p:spPr>
          <a:xfrm>
            <a:off x="1" y="1"/>
            <a:ext cx="1003449" cy="1013015"/>
          </a:xfrm>
          <a:custGeom>
            <a:avLst/>
            <a:gdLst>
              <a:gd name="connsiteX0" fmla="*/ 0 w 1003449"/>
              <a:gd name="connsiteY0" fmla="*/ 0 h 1013015"/>
              <a:gd name="connsiteX1" fmla="*/ 1003449 w 1003449"/>
              <a:gd name="connsiteY1" fmla="*/ 0 h 1013015"/>
              <a:gd name="connsiteX2" fmla="*/ 998306 w 1003449"/>
              <a:gd name="connsiteY2" fmla="*/ 100639 h 1013015"/>
              <a:gd name="connsiteX3" fmla="*/ 90663 w 1003449"/>
              <a:gd name="connsiteY3" fmla="*/ 1008380 h 1013015"/>
              <a:gd name="connsiteX4" fmla="*/ 0 w 1003449"/>
              <a:gd name="connsiteY4" fmla="*/ 1013015 h 1013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3449" h="1013015">
                <a:moveTo>
                  <a:pt x="0" y="0"/>
                </a:moveTo>
                <a:lnTo>
                  <a:pt x="1003449" y="0"/>
                </a:lnTo>
                <a:lnTo>
                  <a:pt x="998306" y="100639"/>
                </a:lnTo>
                <a:cubicBezTo>
                  <a:pt x="949402" y="576784"/>
                  <a:pt x="566756" y="959471"/>
                  <a:pt x="90663" y="1008380"/>
                </a:cubicBezTo>
                <a:lnTo>
                  <a:pt x="0" y="10130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1A846E-CBB1-9805-456D-0C0B89091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Image 2" descr="preencoded.png">
            <a:extLst>
              <a:ext uri="{FF2B5EF4-FFF2-40B4-BE49-F238E27FC236}">
                <a16:creationId xmlns:a16="http://schemas.microsoft.com/office/drawing/2014/main" id="{790E862E-398F-571C-EC2C-3D17164DE059}"/>
              </a:ext>
            </a:extLst>
          </p:cNvPr>
          <p:cNvSpPr/>
          <p:nvPr/>
        </p:nvSpPr>
        <p:spPr>
          <a:xfrm>
            <a:off x="1458332" y="590133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AB1DF8DE-0EED-2627-4B5E-266C0BC276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5338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5AE99EEE-38C4-CB2D-EEA0-8A2EB6F129E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2900911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AA90F0AE-69F4-EBD3-AED1-81E98D3481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16484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F9E49243-B04A-D7AF-B4C7-8E1AE776F8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32057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4780DCD4-46DE-8C31-9F39-FC6E45FC1E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547629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6" name="Text Placeholder 51">
            <a:extLst>
              <a:ext uri="{FF2B5EF4-FFF2-40B4-BE49-F238E27FC236}">
                <a16:creationId xmlns:a16="http://schemas.microsoft.com/office/drawing/2014/main" id="{9FBDF935-4925-03EC-CBC9-1EBA90DF849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5338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51">
            <a:extLst>
              <a:ext uri="{FF2B5EF4-FFF2-40B4-BE49-F238E27FC236}">
                <a16:creationId xmlns:a16="http://schemas.microsoft.com/office/drawing/2014/main" id="{9BB76AA7-442D-54A7-D075-C67F4743896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00911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51">
            <a:extLst>
              <a:ext uri="{FF2B5EF4-FFF2-40B4-BE49-F238E27FC236}">
                <a16:creationId xmlns:a16="http://schemas.microsoft.com/office/drawing/2014/main" id="{9E419856-1586-F2D8-A1B4-F67FEE9839D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16484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51">
            <a:extLst>
              <a:ext uri="{FF2B5EF4-FFF2-40B4-BE49-F238E27FC236}">
                <a16:creationId xmlns:a16="http://schemas.microsoft.com/office/drawing/2014/main" id="{AED74DD2-EAE3-76BF-56B9-C04FCED1F2D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32057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51">
            <a:extLst>
              <a:ext uri="{FF2B5EF4-FFF2-40B4-BE49-F238E27FC236}">
                <a16:creationId xmlns:a16="http://schemas.microsoft.com/office/drawing/2014/main" id="{0A39AD48-2F98-C0C9-DE08-CED7EBF816B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47629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6BE61D7-B0A3-902B-4F58-727982880EF5}"/>
              </a:ext>
            </a:extLst>
          </p:cNvPr>
          <p:cNvCxnSpPr>
            <a:cxnSpLocks/>
          </p:cNvCxnSpPr>
          <p:nvPr userDrawn="1"/>
        </p:nvCxnSpPr>
        <p:spPr>
          <a:xfrm>
            <a:off x="739398" y="4187681"/>
            <a:ext cx="10812360" cy="0"/>
          </a:xfrm>
          <a:prstGeom prst="line">
            <a:avLst/>
          </a:prstGeom>
          <a:ln w="127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33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Image 0" descr="preencoded.png">
            <a:extLst>
              <a:ext uri="{FF2B5EF4-FFF2-40B4-BE49-F238E27FC236}">
                <a16:creationId xmlns:a16="http://schemas.microsoft.com/office/drawing/2014/main" id="{CD2D664E-6702-6607-A37E-2E996144917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3" name="Image 1" descr="preencoded.png">
            <a:extLst>
              <a:ext uri="{FF2B5EF4-FFF2-40B4-BE49-F238E27FC236}">
                <a16:creationId xmlns:a16="http://schemas.microsoft.com/office/drawing/2014/main" id="{951C5737-DF7E-D671-AC74-9E488335BC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232A1E1-DD38-15EA-6CA1-A84950EC43F0}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Image 5" descr="preencoded.png">
            <a:extLst>
              <a:ext uri="{FF2B5EF4-FFF2-40B4-BE49-F238E27FC236}">
                <a16:creationId xmlns:a16="http://schemas.microsoft.com/office/drawing/2014/main" id="{B9036D42-A06F-E6EE-BB91-8BAF045198BE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9" name="Image 6" descr="preencoded.png">
            <a:extLst>
              <a:ext uri="{FF2B5EF4-FFF2-40B4-BE49-F238E27FC236}">
                <a16:creationId xmlns:a16="http://schemas.microsoft.com/office/drawing/2014/main" id="{86E0540C-3355-A50D-AC61-047B54B70C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77640" y="2330704"/>
            <a:ext cx="3822192" cy="41148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5032" y="2877312"/>
            <a:ext cx="3741928" cy="3684588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046720" y="2330704"/>
            <a:ext cx="3822192" cy="41148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754112" y="2877312"/>
            <a:ext cx="3741928" cy="3684588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0313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34440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32" y="2743200"/>
            <a:ext cx="3328416" cy="3557016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Picture Placeholder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1911096" y="2258568"/>
            <a:ext cx="932688" cy="9326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92124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43984" y="2743200"/>
            <a:ext cx="3328416" cy="3557016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5641848" y="2258568"/>
            <a:ext cx="932688" cy="9326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22876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92440" y="2743200"/>
            <a:ext cx="3328416" cy="3557016"/>
          </a:xfrm>
          <a:noFill/>
          <a:ln w="12700">
            <a:solidFill>
              <a:schemeClr val="accent4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9290304" y="2258568"/>
            <a:ext cx="932688" cy="932688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71332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89541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Image 2" descr="preencoded.png">
            <a:extLst>
              <a:ext uri="{FF2B5EF4-FFF2-40B4-BE49-F238E27FC236}">
                <a16:creationId xmlns:a16="http://schemas.microsoft.com/office/drawing/2014/main" id="{ABC388A2-FFC7-1A87-02FB-C97B50161FD3}"/>
              </a:ext>
            </a:extLst>
          </p:cNvPr>
          <p:cNvSpPr/>
          <p:nvPr/>
        </p:nvSpPr>
        <p:spPr>
          <a:xfrm>
            <a:off x="8758238" y="-14287"/>
            <a:ext cx="3433763" cy="3452812"/>
          </a:xfrm>
          <a:custGeom>
            <a:avLst/>
            <a:gdLst>
              <a:gd name="connsiteX0" fmla="*/ 3433763 w 3433763"/>
              <a:gd name="connsiteY0" fmla="*/ 0 h 3452812"/>
              <a:gd name="connsiteX1" fmla="*/ 3433763 w 3433763"/>
              <a:gd name="connsiteY1" fmla="*/ 3452813 h 3452812"/>
              <a:gd name="connsiteX2" fmla="*/ 0 w 3433763"/>
              <a:gd name="connsiteY2" fmla="*/ 3452813 h 3452812"/>
              <a:gd name="connsiteX3" fmla="*/ 3433763 w 3433763"/>
              <a:gd name="connsiteY3" fmla="*/ 0 h 3452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52812">
                <a:moveTo>
                  <a:pt x="3433763" y="0"/>
                </a:moveTo>
                <a:lnTo>
                  <a:pt x="3433763" y="3452813"/>
                </a:lnTo>
                <a:lnTo>
                  <a:pt x="0" y="3452813"/>
                </a:lnTo>
                <a:cubicBezTo>
                  <a:pt x="0" y="1545912"/>
                  <a:pt x="1537383" y="0"/>
                  <a:pt x="3433763" y="0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5" name="Image 3" descr="preencoded.png">
            <a:extLst>
              <a:ext uri="{FF2B5EF4-FFF2-40B4-BE49-F238E27FC236}">
                <a16:creationId xmlns:a16="http://schemas.microsoft.com/office/drawing/2014/main" id="{D64C4994-B525-F4C0-B74F-D5E8296DFC43}"/>
              </a:ext>
            </a:extLst>
          </p:cNvPr>
          <p:cNvSpPr/>
          <p:nvPr/>
        </p:nvSpPr>
        <p:spPr>
          <a:xfrm>
            <a:off x="8758238" y="3438525"/>
            <a:ext cx="3433763" cy="3433762"/>
          </a:xfrm>
          <a:custGeom>
            <a:avLst/>
            <a:gdLst>
              <a:gd name="connsiteX0" fmla="*/ 0 w 3433763"/>
              <a:gd name="connsiteY0" fmla="*/ 0 h 3433762"/>
              <a:gd name="connsiteX1" fmla="*/ 3433763 w 3433763"/>
              <a:gd name="connsiteY1" fmla="*/ 0 h 3433762"/>
              <a:gd name="connsiteX2" fmla="*/ 3433763 w 3433763"/>
              <a:gd name="connsiteY2" fmla="*/ 3433763 h 3433762"/>
              <a:gd name="connsiteX3" fmla="*/ 0 w 3433763"/>
              <a:gd name="connsiteY3" fmla="*/ 0 h 343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33762">
                <a:moveTo>
                  <a:pt x="0" y="0"/>
                </a:moveTo>
                <a:lnTo>
                  <a:pt x="3433763" y="0"/>
                </a:lnTo>
                <a:lnTo>
                  <a:pt x="3433763" y="3433763"/>
                </a:lnTo>
                <a:cubicBezTo>
                  <a:pt x="1537383" y="3433763"/>
                  <a:pt x="0" y="18963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7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" name="Image 4" descr="preencoded.png">
            <a:extLst>
              <a:ext uri="{FF2B5EF4-FFF2-40B4-BE49-F238E27FC236}">
                <a16:creationId xmlns:a16="http://schemas.microsoft.com/office/drawing/2014/main" id="{9019DA73-2516-F3D2-ECDB-620C90483DB3}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3" name="Image 7" descr="preencoded.png">
            <a:extLst>
              <a:ext uri="{FF2B5EF4-FFF2-40B4-BE49-F238E27FC236}">
                <a16:creationId xmlns:a16="http://schemas.microsoft.com/office/drawing/2014/main" id="{FEA70E9F-C506-413C-11EF-5915A2296643}"/>
              </a:ext>
            </a:extLst>
          </p:cNvPr>
          <p:cNvSpPr/>
          <p:nvPr/>
        </p:nvSpPr>
        <p:spPr>
          <a:xfrm flipV="1">
            <a:off x="-20086" y="4580051"/>
            <a:ext cx="2277948" cy="2277948"/>
          </a:xfrm>
          <a:custGeom>
            <a:avLst/>
            <a:gdLst>
              <a:gd name="connsiteX0" fmla="*/ 0 w 2277948"/>
              <a:gd name="connsiteY0" fmla="*/ 2277948 h 2277948"/>
              <a:gd name="connsiteX1" fmla="*/ 2277948 w 2277948"/>
              <a:gd name="connsiteY1" fmla="*/ 0 h 2277948"/>
              <a:gd name="connsiteX2" fmla="*/ 0 w 2277948"/>
              <a:gd name="connsiteY2" fmla="*/ 0 h 2277948"/>
              <a:gd name="connsiteX3" fmla="*/ 0 w 2277948"/>
              <a:gd name="connsiteY3" fmla="*/ 2277948 h 227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7948" h="2277948">
                <a:moveTo>
                  <a:pt x="0" y="2277948"/>
                </a:moveTo>
                <a:cubicBezTo>
                  <a:pt x="1258034" y="2277948"/>
                  <a:pt x="2277948" y="1258034"/>
                  <a:pt x="2277948" y="0"/>
                </a:cubicBezTo>
                <a:lnTo>
                  <a:pt x="0" y="0"/>
                </a:lnTo>
                <a:lnTo>
                  <a:pt x="0" y="2277948"/>
                </a:lnTo>
                <a:close/>
              </a:path>
            </a:pathLst>
          </a:custGeom>
          <a:solidFill>
            <a:schemeClr val="accent4"/>
          </a:solidFill>
          <a:ln w="50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21" name="Image 2" descr="preencoded.png">
            <a:extLst>
              <a:ext uri="{FF2B5EF4-FFF2-40B4-BE49-F238E27FC236}">
                <a16:creationId xmlns:a16="http://schemas.microsoft.com/office/drawing/2014/main" id="{A8B7F1F1-806C-8D65-7340-220A0C4653C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991886" y="3441269"/>
            <a:ext cx="2200114" cy="2200114"/>
          </a:xfrm>
          <a:prstGeom prst="rect">
            <a:avLst/>
          </a:prstGeom>
        </p:spPr>
      </p:pic>
      <p:sp>
        <p:nvSpPr>
          <p:cNvPr id="54" name="Image 2" descr="preencoded.png">
            <a:extLst>
              <a:ext uri="{FF2B5EF4-FFF2-40B4-BE49-F238E27FC236}">
                <a16:creationId xmlns:a16="http://schemas.microsoft.com/office/drawing/2014/main" id="{F19C81EC-0322-58A2-C455-6E2C84D1E6E8}"/>
              </a:ext>
            </a:extLst>
          </p:cNvPr>
          <p:cNvSpPr/>
          <p:nvPr/>
        </p:nvSpPr>
        <p:spPr>
          <a:xfrm>
            <a:off x="1707959" y="5667616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8760" y="1883664"/>
            <a:ext cx="6766560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8760" y="2837688"/>
            <a:ext cx="5879592" cy="2700528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F9FD95-086F-282B-820C-8CDAD4A6EEB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4857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EF1F750-031C-BDB7-BD7B-9CBE17406FDB}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 descr="preencoded.png">
            <a:extLst>
              <a:ext uri="{FF2B5EF4-FFF2-40B4-BE49-F238E27FC236}">
                <a16:creationId xmlns:a16="http://schemas.microsoft.com/office/drawing/2014/main" id="{FEB515B5-2D9F-58E1-6E3C-CCBF105D891E}"/>
              </a:ext>
            </a:extLst>
          </p:cNvPr>
          <p:cNvSpPr/>
          <p:nvPr userDrawn="1"/>
        </p:nvSpPr>
        <p:spPr>
          <a:xfrm>
            <a:off x="7538626" y="13142"/>
            <a:ext cx="4653374" cy="6831717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Image 2" descr="preencoded.png">
            <a:extLst>
              <a:ext uri="{FF2B5EF4-FFF2-40B4-BE49-F238E27FC236}">
                <a16:creationId xmlns:a16="http://schemas.microsoft.com/office/drawing/2014/main" id="{5CCFEDF9-5B69-87BA-8A33-35033DA401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37234" y="-25041"/>
            <a:ext cx="3432191" cy="34321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7048" y="1975104"/>
            <a:ext cx="4169664" cy="667512"/>
          </a:xfrm>
        </p:spPr>
        <p:txBody>
          <a:bodyPr tIns="0" anchor="ctr">
            <a:no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5336" y="2846832"/>
            <a:ext cx="4169664" cy="2176272"/>
          </a:xfrm>
        </p:spPr>
        <p:txBody>
          <a:bodyPr lIns="91440" tIns="0" rIns="91440" bIns="0">
            <a:noAutofit/>
          </a:bodyPr>
          <a:lstStyle>
            <a:lvl1pPr marL="0" indent="0" algn="l">
              <a:spcBef>
                <a:spcPts val="576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mage 0" descr="preencoded.png">
            <a:extLst>
              <a:ext uri="{FF2B5EF4-FFF2-40B4-BE49-F238E27FC236}">
                <a16:creationId xmlns:a16="http://schemas.microsoft.com/office/drawing/2014/main" id="{8D5D10FF-3DE5-39CA-FA9A-29A09DC47BF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1" name="Image 1" descr="preencoded.png">
            <a:extLst>
              <a:ext uri="{FF2B5EF4-FFF2-40B4-BE49-F238E27FC236}">
                <a16:creationId xmlns:a16="http://schemas.microsoft.com/office/drawing/2014/main" id="{BFA89E6A-8342-AE30-45E0-BC1DFE3276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08309FA-889A-E2F2-1EDA-F872245F5FDF}"/>
              </a:ext>
            </a:extLst>
          </p:cNvPr>
          <p:cNvSpPr/>
          <p:nvPr userDrawn="1"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Image 5" descr="preencoded.png">
            <a:extLst>
              <a:ext uri="{FF2B5EF4-FFF2-40B4-BE49-F238E27FC236}">
                <a16:creationId xmlns:a16="http://schemas.microsoft.com/office/drawing/2014/main" id="{D9D7EB49-4BC9-040F-C4CC-5771C5FB312B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7" name="Image 6" descr="preencoded.png">
            <a:extLst>
              <a:ext uri="{FF2B5EF4-FFF2-40B4-BE49-F238E27FC236}">
                <a16:creationId xmlns:a16="http://schemas.microsoft.com/office/drawing/2014/main" id="{3CE04498-C285-EFB8-340C-1A064078152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8" name="Title 19">
            <a:extLst>
              <a:ext uri="{FF2B5EF4-FFF2-40B4-BE49-F238E27FC236}">
                <a16:creationId xmlns:a16="http://schemas.microsoft.com/office/drawing/2014/main" id="{9CBE0ADC-7FA0-F7E3-96EF-BBACB6A90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F9C0517-D83A-CC55-35B8-B2F990C96D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85032" y="2255520"/>
            <a:ext cx="3741928" cy="4306380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CF8BFBBE-0EAE-B647-2648-A5FB0094BF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754112" y="2255520"/>
            <a:ext cx="3741928" cy="4306380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8321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C6B5F91-ABF5-D0B6-E43F-40CEDC3A6DF8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2D64F1-27B6-A1E5-4F44-A6029FAB307B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626DE4B-D4E5-B36A-89FA-7C0E87AFC31D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5243571-BE64-3777-F992-88FC43A60537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FAE2CB-0EAD-E788-FCB7-FB12F6939199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 descr="preencoded.png">
            <a:extLst>
              <a:ext uri="{FF2B5EF4-FFF2-40B4-BE49-F238E27FC236}">
                <a16:creationId xmlns:a16="http://schemas.microsoft.com/office/drawing/2014/main" id="{EFFAEAD9-58A9-096B-C6D0-58F7AD08EB20}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1901952"/>
            <a:ext cx="5693664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9616" y="2770632"/>
            <a:ext cx="5693664" cy="312216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A6B609-D718-DB49-892F-7E49376CC913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C35EFB42-020B-1DF4-3D42-26092CE45F08}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0 w 3430200"/>
              <a:gd name="connsiteY0" fmla="*/ 0 h 3430665"/>
              <a:gd name="connsiteX1" fmla="*/ 3430200 w 3430200"/>
              <a:gd name="connsiteY1" fmla="*/ 0 h 3430665"/>
              <a:gd name="connsiteX2" fmla="*/ 3430200 w 3430200"/>
              <a:gd name="connsiteY2" fmla="*/ 3430665 h 3430665"/>
              <a:gd name="connsiteX3" fmla="*/ 0 w 3430200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0" y="0"/>
                </a:moveTo>
                <a:lnTo>
                  <a:pt x="3430200" y="0"/>
                </a:lnTo>
                <a:lnTo>
                  <a:pt x="3430200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B4DD322-D1E0-74CB-BBFF-057426E58EBC}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3430200 w 3430200"/>
              <a:gd name="connsiteY0" fmla="*/ 0 h 3430665"/>
              <a:gd name="connsiteX1" fmla="*/ 3430200 w 3430200"/>
              <a:gd name="connsiteY1" fmla="*/ 3430665 h 3430665"/>
              <a:gd name="connsiteX2" fmla="*/ 0 w 3430200"/>
              <a:gd name="connsiteY2" fmla="*/ 3430665 h 3430665"/>
              <a:gd name="connsiteX3" fmla="*/ 0 w 3430200"/>
              <a:gd name="connsiteY3" fmla="*/ 3417531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3430200" y="0"/>
                </a:moveTo>
                <a:lnTo>
                  <a:pt x="3430200" y="3430665"/>
                </a:lnTo>
                <a:lnTo>
                  <a:pt x="0" y="3430665"/>
                </a:lnTo>
                <a:lnTo>
                  <a:pt x="0" y="341753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11D3FCE-EC92-8558-A3E5-04DB12477A3B}"/>
              </a:ext>
            </a:extLst>
          </p:cNvPr>
          <p:cNvSpPr/>
          <p:nvPr userDrawn="1"/>
        </p:nvSpPr>
        <p:spPr>
          <a:xfrm>
            <a:off x="1" y="1"/>
            <a:ext cx="3423785" cy="3437345"/>
          </a:xfrm>
          <a:custGeom>
            <a:avLst/>
            <a:gdLst>
              <a:gd name="connsiteX0" fmla="*/ 0 w 3423785"/>
              <a:gd name="connsiteY0" fmla="*/ 0 h 3437345"/>
              <a:gd name="connsiteX1" fmla="*/ 3423785 w 3423785"/>
              <a:gd name="connsiteY1" fmla="*/ 0 h 3437345"/>
              <a:gd name="connsiteX2" fmla="*/ 3423785 w 3423785"/>
              <a:gd name="connsiteY2" fmla="*/ 3437345 h 3437345"/>
              <a:gd name="connsiteX3" fmla="*/ 0 w 342378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3785" h="3437345">
                <a:moveTo>
                  <a:pt x="0" y="0"/>
                </a:moveTo>
                <a:lnTo>
                  <a:pt x="3423785" y="0"/>
                </a:lnTo>
                <a:lnTo>
                  <a:pt x="342378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4224528" y="2276856"/>
            <a:ext cx="6766560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4224528" y="3222752"/>
            <a:ext cx="6766560" cy="2700528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4224528" y="457200"/>
            <a:ext cx="3200400" cy="274320"/>
          </a:xfrm>
        </p:spPr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17CBC9E-B934-828F-2AE5-211CEF5B1D25}"/>
              </a:ext>
            </a:extLst>
          </p:cNvPr>
          <p:cNvSpPr/>
          <p:nvPr userDrawn="1"/>
        </p:nvSpPr>
        <p:spPr>
          <a:xfrm>
            <a:off x="1" y="869"/>
            <a:ext cx="3423785" cy="3436477"/>
          </a:xfrm>
          <a:custGeom>
            <a:avLst/>
            <a:gdLst>
              <a:gd name="connsiteX0" fmla="*/ 0 w 3423785"/>
              <a:gd name="connsiteY0" fmla="*/ 0 h 3436477"/>
              <a:gd name="connsiteX1" fmla="*/ 3423785 w 3423785"/>
              <a:gd name="connsiteY1" fmla="*/ 3436477 h 3436477"/>
              <a:gd name="connsiteX2" fmla="*/ 0 w 3423785"/>
              <a:gd name="connsiteY2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3785" h="3436477">
                <a:moveTo>
                  <a:pt x="0" y="0"/>
                </a:moveTo>
                <a:lnTo>
                  <a:pt x="3423785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183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3D352B04-96E6-839B-9D92-EE98385C4D49}"/>
              </a:ext>
            </a:extLst>
          </p:cNvPr>
          <p:cNvSpPr/>
          <p:nvPr userDrawn="1"/>
        </p:nvSpPr>
        <p:spPr>
          <a:xfrm>
            <a:off x="2062836" y="686475"/>
            <a:ext cx="7774629" cy="6193018"/>
          </a:xfrm>
          <a:custGeom>
            <a:avLst/>
            <a:gdLst>
              <a:gd name="connsiteX0" fmla="*/ 3887320 w 7774629"/>
              <a:gd name="connsiteY0" fmla="*/ 0 h 6193018"/>
              <a:gd name="connsiteX1" fmla="*/ 7774629 w 7774629"/>
              <a:gd name="connsiteY1" fmla="*/ 3884811 h 6193018"/>
              <a:gd name="connsiteX2" fmla="*/ 7774629 w 7774629"/>
              <a:gd name="connsiteY2" fmla="*/ 6193018 h 6193018"/>
              <a:gd name="connsiteX3" fmla="*/ 0 w 7774629"/>
              <a:gd name="connsiteY3" fmla="*/ 6193018 h 6193018"/>
              <a:gd name="connsiteX4" fmla="*/ 0 w 7774629"/>
              <a:gd name="connsiteY4" fmla="*/ 3884811 h 6193018"/>
              <a:gd name="connsiteX5" fmla="*/ 3887320 w 7774629"/>
              <a:gd name="connsiteY5" fmla="*/ 0 h 6193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74629" h="6193018">
                <a:moveTo>
                  <a:pt x="3887320" y="0"/>
                </a:moveTo>
                <a:cubicBezTo>
                  <a:pt x="6034243" y="0"/>
                  <a:pt x="7774629" y="1739299"/>
                  <a:pt x="7774629" y="3884811"/>
                </a:cubicBezTo>
                <a:lnTo>
                  <a:pt x="7774629" y="6193018"/>
                </a:lnTo>
                <a:lnTo>
                  <a:pt x="0" y="6193018"/>
                </a:lnTo>
                <a:lnTo>
                  <a:pt x="0" y="3884811"/>
                </a:lnTo>
                <a:cubicBezTo>
                  <a:pt x="0" y="1739299"/>
                  <a:pt x="1740414" y="0"/>
                  <a:pt x="3887320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  <a:alpha val="99000"/>
            </a:schemeClr>
          </a:solidFill>
          <a:ln w="543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723D98FB-5EB7-A8DF-8470-B23A80D669E4}"/>
              </a:ext>
            </a:extLst>
          </p:cNvPr>
          <p:cNvSpPr/>
          <p:nvPr userDrawn="1"/>
        </p:nvSpPr>
        <p:spPr>
          <a:xfrm>
            <a:off x="7610252" y="1"/>
            <a:ext cx="2273668" cy="3147998"/>
          </a:xfrm>
          <a:custGeom>
            <a:avLst/>
            <a:gdLst>
              <a:gd name="connsiteX0" fmla="*/ 183295 w 2273668"/>
              <a:gd name="connsiteY0" fmla="*/ 0 h 3147998"/>
              <a:gd name="connsiteX1" fmla="*/ 2273668 w 2273668"/>
              <a:gd name="connsiteY1" fmla="*/ 0 h 3147998"/>
              <a:gd name="connsiteX2" fmla="*/ 2273668 w 2273668"/>
              <a:gd name="connsiteY2" fmla="*/ 3147998 h 3147998"/>
              <a:gd name="connsiteX3" fmla="*/ 2096300 w 2273668"/>
              <a:gd name="connsiteY3" fmla="*/ 3147998 h 3147998"/>
              <a:gd name="connsiteX4" fmla="*/ 2033714 w 2273668"/>
              <a:gd name="connsiteY4" fmla="*/ 3144814 h 3147998"/>
              <a:gd name="connsiteX5" fmla="*/ 0 w 2273668"/>
              <a:gd name="connsiteY5" fmla="*/ 886966 h 3147998"/>
              <a:gd name="connsiteX6" fmla="*/ 178732 w 2273668"/>
              <a:gd name="connsiteY6" fmla="*/ 9417 h 314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73668" h="3147998">
                <a:moveTo>
                  <a:pt x="183295" y="0"/>
                </a:moveTo>
                <a:lnTo>
                  <a:pt x="2273668" y="0"/>
                </a:lnTo>
                <a:lnTo>
                  <a:pt x="2273668" y="3147998"/>
                </a:lnTo>
                <a:lnTo>
                  <a:pt x="2096300" y="3147998"/>
                </a:lnTo>
                <a:lnTo>
                  <a:pt x="2033714" y="3144814"/>
                </a:lnTo>
                <a:cubicBezTo>
                  <a:pt x="895944" y="3028420"/>
                  <a:pt x="0" y="2060597"/>
                  <a:pt x="0" y="886966"/>
                </a:cubicBezTo>
                <a:cubicBezTo>
                  <a:pt x="0" y="576250"/>
                  <a:pt x="63712" y="279606"/>
                  <a:pt x="178732" y="941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550F3CE-BAE9-3916-42CA-F4D906FA5173}"/>
              </a:ext>
            </a:extLst>
          </p:cNvPr>
          <p:cNvSpPr/>
          <p:nvPr userDrawn="1"/>
        </p:nvSpPr>
        <p:spPr>
          <a:xfrm>
            <a:off x="9883919" y="2"/>
            <a:ext cx="2254928" cy="3141557"/>
          </a:xfrm>
          <a:custGeom>
            <a:avLst/>
            <a:gdLst>
              <a:gd name="connsiteX0" fmla="*/ 0 w 2254928"/>
              <a:gd name="connsiteY0" fmla="*/ 0 h 3141557"/>
              <a:gd name="connsiteX1" fmla="*/ 2080472 w 2254928"/>
              <a:gd name="connsiteY1" fmla="*/ 0 h 3141557"/>
              <a:gd name="connsiteX2" fmla="*/ 2154269 w 2254928"/>
              <a:gd name="connsiteY2" fmla="*/ 202607 h 3141557"/>
              <a:gd name="connsiteX3" fmla="*/ 2254928 w 2254928"/>
              <a:gd name="connsiteY3" fmla="*/ 871976 h 3141557"/>
              <a:gd name="connsiteX4" fmla="*/ 231934 w 2254928"/>
              <a:gd name="connsiteY4" fmla="*/ 3128339 h 3141557"/>
              <a:gd name="connsiteX5" fmla="*/ 19 w 2254928"/>
              <a:gd name="connsiteY5" fmla="*/ 3141557 h 3141557"/>
              <a:gd name="connsiteX6" fmla="*/ 0 w 2254928"/>
              <a:gd name="connsiteY6" fmla="*/ 3141557 h 3141557"/>
              <a:gd name="connsiteX7" fmla="*/ 0 w 2254928"/>
              <a:gd name="connsiteY7" fmla="*/ 2729990 h 3141557"/>
              <a:gd name="connsiteX8" fmla="*/ 0 w 2254928"/>
              <a:gd name="connsiteY8" fmla="*/ 2344136 h 3141557"/>
              <a:gd name="connsiteX9" fmla="*/ 0 w 2254928"/>
              <a:gd name="connsiteY9" fmla="*/ 1983167 h 3141557"/>
              <a:gd name="connsiteX10" fmla="*/ 0 w 2254928"/>
              <a:gd name="connsiteY10" fmla="*/ 1646252 h 3141557"/>
              <a:gd name="connsiteX11" fmla="*/ 0 w 2254928"/>
              <a:gd name="connsiteY11" fmla="*/ 1332565 h 3141557"/>
              <a:gd name="connsiteX12" fmla="*/ 0 w 2254928"/>
              <a:gd name="connsiteY12" fmla="*/ 1041273 h 3141557"/>
              <a:gd name="connsiteX13" fmla="*/ 0 w 2254928"/>
              <a:gd name="connsiteY13" fmla="*/ 771549 h 3141557"/>
              <a:gd name="connsiteX14" fmla="*/ 0 w 2254928"/>
              <a:gd name="connsiteY14" fmla="*/ 522561 h 3141557"/>
              <a:gd name="connsiteX15" fmla="*/ 0 w 2254928"/>
              <a:gd name="connsiteY15" fmla="*/ 293482 h 3141557"/>
              <a:gd name="connsiteX16" fmla="*/ 0 w 2254928"/>
              <a:gd name="connsiteY16" fmla="*/ 83481 h 3141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254928" h="3141557">
                <a:moveTo>
                  <a:pt x="0" y="0"/>
                </a:moveTo>
                <a:lnTo>
                  <a:pt x="2080472" y="0"/>
                </a:lnTo>
                <a:lnTo>
                  <a:pt x="2154269" y="202607"/>
                </a:lnTo>
                <a:cubicBezTo>
                  <a:pt x="2219730" y="414134"/>
                  <a:pt x="2254928" y="638939"/>
                  <a:pt x="2254928" y="871976"/>
                </a:cubicBezTo>
                <a:cubicBezTo>
                  <a:pt x="2254928" y="2045607"/>
                  <a:pt x="1374977" y="3005515"/>
                  <a:pt x="231934" y="3128339"/>
                </a:cubicBezTo>
                <a:lnTo>
                  <a:pt x="19" y="3141557"/>
                </a:lnTo>
                <a:lnTo>
                  <a:pt x="0" y="3141557"/>
                </a:lnTo>
                <a:lnTo>
                  <a:pt x="0" y="2729990"/>
                </a:lnTo>
                <a:lnTo>
                  <a:pt x="0" y="2344136"/>
                </a:lnTo>
                <a:lnTo>
                  <a:pt x="0" y="1983167"/>
                </a:lnTo>
                <a:lnTo>
                  <a:pt x="0" y="1646252"/>
                </a:lnTo>
                <a:lnTo>
                  <a:pt x="0" y="1332565"/>
                </a:lnTo>
                <a:lnTo>
                  <a:pt x="0" y="1041273"/>
                </a:lnTo>
                <a:lnTo>
                  <a:pt x="0" y="771549"/>
                </a:lnTo>
                <a:lnTo>
                  <a:pt x="0" y="522561"/>
                </a:lnTo>
                <a:lnTo>
                  <a:pt x="0" y="293482"/>
                </a:lnTo>
                <a:lnTo>
                  <a:pt x="0" y="8348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83F65A0-0C52-48AD-DC5D-B5D3BF3CC188}"/>
              </a:ext>
            </a:extLst>
          </p:cNvPr>
          <p:cNvSpPr/>
          <p:nvPr userDrawn="1"/>
        </p:nvSpPr>
        <p:spPr>
          <a:xfrm>
            <a:off x="8395730" y="2"/>
            <a:ext cx="2959203" cy="2352793"/>
          </a:xfrm>
          <a:custGeom>
            <a:avLst/>
            <a:gdLst>
              <a:gd name="connsiteX0" fmla="*/ 289830 w 2959203"/>
              <a:gd name="connsiteY0" fmla="*/ 0 h 2352793"/>
              <a:gd name="connsiteX1" fmla="*/ 2669374 w 2959203"/>
              <a:gd name="connsiteY1" fmla="*/ 0 h 2352793"/>
              <a:gd name="connsiteX2" fmla="*/ 2706511 w 2959203"/>
              <a:gd name="connsiteY2" fmla="*/ 49584 h 2352793"/>
              <a:gd name="connsiteX3" fmla="*/ 2951565 w 2959203"/>
              <a:gd name="connsiteY3" fmla="*/ 724493 h 2352793"/>
              <a:gd name="connsiteX4" fmla="*/ 2959203 w 2959203"/>
              <a:gd name="connsiteY4" fmla="*/ 875514 h 2352793"/>
              <a:gd name="connsiteX5" fmla="*/ 2959203 w 2959203"/>
              <a:gd name="connsiteY5" fmla="*/ 875554 h 2352793"/>
              <a:gd name="connsiteX6" fmla="*/ 2951565 w 2959203"/>
              <a:gd name="connsiteY6" fmla="*/ 1026575 h 2352793"/>
              <a:gd name="connsiteX7" fmla="*/ 1479602 w 2959203"/>
              <a:gd name="connsiteY7" fmla="*/ 2352793 h 2352793"/>
              <a:gd name="connsiteX8" fmla="*/ 0 w 2959203"/>
              <a:gd name="connsiteY8" fmla="*/ 875534 h 2352793"/>
              <a:gd name="connsiteX9" fmla="*/ 252694 w 2959203"/>
              <a:gd name="connsiteY9" fmla="*/ 49584 h 2352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59203" h="2352793">
                <a:moveTo>
                  <a:pt x="289830" y="0"/>
                </a:moveTo>
                <a:lnTo>
                  <a:pt x="2669374" y="0"/>
                </a:lnTo>
                <a:lnTo>
                  <a:pt x="2706511" y="49584"/>
                </a:lnTo>
                <a:cubicBezTo>
                  <a:pt x="2839459" y="246061"/>
                  <a:pt x="2926309" y="476187"/>
                  <a:pt x="2951565" y="724493"/>
                </a:cubicBezTo>
                <a:lnTo>
                  <a:pt x="2959203" y="875514"/>
                </a:lnTo>
                <a:lnTo>
                  <a:pt x="2959203" y="875554"/>
                </a:lnTo>
                <a:lnTo>
                  <a:pt x="2951565" y="1026575"/>
                </a:lnTo>
                <a:cubicBezTo>
                  <a:pt x="2875795" y="1771492"/>
                  <a:pt x="2245691" y="2352793"/>
                  <a:pt x="1479602" y="2352793"/>
                </a:cubicBezTo>
                <a:cubicBezTo>
                  <a:pt x="662440" y="2352793"/>
                  <a:pt x="0" y="1691401"/>
                  <a:pt x="0" y="875534"/>
                </a:cubicBezTo>
                <a:cubicBezTo>
                  <a:pt x="0" y="569583"/>
                  <a:pt x="93156" y="285356"/>
                  <a:pt x="252694" y="495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8FA7F58-C470-6376-9DB1-DE7034C491E8}"/>
              </a:ext>
            </a:extLst>
          </p:cNvPr>
          <p:cNvSpPr/>
          <p:nvPr userDrawn="1"/>
        </p:nvSpPr>
        <p:spPr>
          <a:xfrm>
            <a:off x="1390854" y="3130662"/>
            <a:ext cx="3106248" cy="3748831"/>
          </a:xfrm>
          <a:custGeom>
            <a:avLst/>
            <a:gdLst>
              <a:gd name="connsiteX0" fmla="*/ 0 w 3106248"/>
              <a:gd name="connsiteY0" fmla="*/ 0 h 3748831"/>
              <a:gd name="connsiteX1" fmla="*/ 3106248 w 3106248"/>
              <a:gd name="connsiteY1" fmla="*/ 3748831 h 3748831"/>
              <a:gd name="connsiteX2" fmla="*/ 0 w 3106248"/>
              <a:gd name="connsiteY2" fmla="*/ 3748831 h 3748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06248" h="3748831">
                <a:moveTo>
                  <a:pt x="0" y="0"/>
                </a:moveTo>
                <a:lnTo>
                  <a:pt x="3106248" y="3748831"/>
                </a:lnTo>
                <a:lnTo>
                  <a:pt x="0" y="3748831"/>
                </a:lnTo>
                <a:close/>
              </a:path>
            </a:pathLst>
          </a:custGeom>
          <a:solidFill>
            <a:schemeClr val="accent2">
              <a:alpha val="99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B27C9E57-563E-7980-7B3C-45FAD9C386F4}"/>
              </a:ext>
            </a:extLst>
          </p:cNvPr>
          <p:cNvSpPr/>
          <p:nvPr userDrawn="1"/>
        </p:nvSpPr>
        <p:spPr>
          <a:xfrm>
            <a:off x="0" y="3130661"/>
            <a:ext cx="1400640" cy="3748832"/>
          </a:xfrm>
          <a:custGeom>
            <a:avLst/>
            <a:gdLst>
              <a:gd name="connsiteX0" fmla="*/ 1400640 w 1400640"/>
              <a:gd name="connsiteY0" fmla="*/ 0 h 3748832"/>
              <a:gd name="connsiteX1" fmla="*/ 1400640 w 1400640"/>
              <a:gd name="connsiteY1" fmla="*/ 3748832 h 3748832"/>
              <a:gd name="connsiteX2" fmla="*/ 0 w 1400640"/>
              <a:gd name="connsiteY2" fmla="*/ 3748832 h 3748832"/>
              <a:gd name="connsiteX3" fmla="*/ 0 w 1400640"/>
              <a:gd name="connsiteY3" fmla="*/ 1684743 h 3748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0640" h="3748832">
                <a:moveTo>
                  <a:pt x="1400640" y="0"/>
                </a:moveTo>
                <a:lnTo>
                  <a:pt x="1400640" y="3748832"/>
                </a:lnTo>
                <a:lnTo>
                  <a:pt x="0" y="3748832"/>
                </a:lnTo>
                <a:lnTo>
                  <a:pt x="0" y="168474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776472"/>
            <a:ext cx="6400800" cy="768096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95600" y="4718304"/>
            <a:ext cx="6400800" cy="512064"/>
          </a:xfrm>
        </p:spPr>
        <p:txBody>
          <a:bodyPr lIns="0" tIns="0" rIns="0" bIns="0">
            <a:no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accent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2459EA3C-8B88-5F1F-531E-7DA7DE55710B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496" y="2103120"/>
            <a:ext cx="11119104" cy="443484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04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0C0F070-237F-C60F-3458-4D4D9BA0A222}"/>
              </a:ext>
            </a:extLst>
          </p:cNvPr>
          <p:cNvSpPr/>
          <p:nvPr userDrawn="1"/>
        </p:nvSpPr>
        <p:spPr>
          <a:xfrm>
            <a:off x="9866106" y="0"/>
            <a:ext cx="2325894" cy="2180854"/>
          </a:xfrm>
          <a:custGeom>
            <a:avLst/>
            <a:gdLst>
              <a:gd name="connsiteX0" fmla="*/ 2066927 w 2325894"/>
              <a:gd name="connsiteY0" fmla="*/ 0 h 2180854"/>
              <a:gd name="connsiteX1" fmla="*/ 2098882 w 2325894"/>
              <a:gd name="connsiteY1" fmla="*/ 0 h 2180854"/>
              <a:gd name="connsiteX2" fmla="*/ 2128893 w 2325894"/>
              <a:gd name="connsiteY2" fmla="*/ 44463 h 2180854"/>
              <a:gd name="connsiteX3" fmla="*/ 2269798 w 2325894"/>
              <a:gd name="connsiteY3" fmla="*/ 120493 h 2180854"/>
              <a:gd name="connsiteX4" fmla="*/ 2325894 w 2325894"/>
              <a:gd name="connsiteY4" fmla="*/ 126162 h 2180854"/>
              <a:gd name="connsiteX5" fmla="*/ 2325894 w 2325894"/>
              <a:gd name="connsiteY5" fmla="*/ 149263 h 2180854"/>
              <a:gd name="connsiteX6" fmla="*/ 2265120 w 2325894"/>
              <a:gd name="connsiteY6" fmla="*/ 143117 h 2180854"/>
              <a:gd name="connsiteX7" fmla="*/ 2075647 w 2325894"/>
              <a:gd name="connsiteY7" fmla="*/ 16048 h 2180854"/>
              <a:gd name="connsiteX8" fmla="*/ 1926448 w 2325894"/>
              <a:gd name="connsiteY8" fmla="*/ 0 h 2180854"/>
              <a:gd name="connsiteX9" fmla="*/ 1950522 w 2325894"/>
              <a:gd name="connsiteY9" fmla="*/ 0 h 2180854"/>
              <a:gd name="connsiteX10" fmla="*/ 1952130 w 2325894"/>
              <a:gd name="connsiteY10" fmla="*/ 5167 h 2180854"/>
              <a:gd name="connsiteX11" fmla="*/ 2244242 w 2325894"/>
              <a:gd name="connsiteY11" fmla="*/ 244834 h 2180854"/>
              <a:gd name="connsiteX12" fmla="*/ 2325894 w 2325894"/>
              <a:gd name="connsiteY12" fmla="*/ 253091 h 2180854"/>
              <a:gd name="connsiteX13" fmla="*/ 2325894 w 2325894"/>
              <a:gd name="connsiteY13" fmla="*/ 276192 h 2180854"/>
              <a:gd name="connsiteX14" fmla="*/ 2239598 w 2325894"/>
              <a:gd name="connsiteY14" fmla="*/ 267464 h 2180854"/>
              <a:gd name="connsiteX15" fmla="*/ 1930848 w 2325894"/>
              <a:gd name="connsiteY15" fmla="*/ 14141 h 2180854"/>
              <a:gd name="connsiteX16" fmla="*/ 1794114 w 2325894"/>
              <a:gd name="connsiteY16" fmla="*/ 0 h 2180854"/>
              <a:gd name="connsiteX17" fmla="*/ 1818202 w 2325894"/>
              <a:gd name="connsiteY17" fmla="*/ 0 h 2180854"/>
              <a:gd name="connsiteX18" fmla="*/ 1835170 w 2325894"/>
              <a:gd name="connsiteY18" fmla="*/ 54535 h 2180854"/>
              <a:gd name="connsiteX19" fmla="*/ 2218687 w 2325894"/>
              <a:gd name="connsiteY19" fmla="*/ 369191 h 2180854"/>
              <a:gd name="connsiteX20" fmla="*/ 2325894 w 2325894"/>
              <a:gd name="connsiteY20" fmla="*/ 380032 h 2180854"/>
              <a:gd name="connsiteX21" fmla="*/ 2325894 w 2325894"/>
              <a:gd name="connsiteY21" fmla="*/ 403132 h 2180854"/>
              <a:gd name="connsiteX22" fmla="*/ 2214043 w 2325894"/>
              <a:gd name="connsiteY22" fmla="*/ 391825 h 2180854"/>
              <a:gd name="connsiteX23" fmla="*/ 1813889 w 2325894"/>
              <a:gd name="connsiteY23" fmla="*/ 63559 h 2180854"/>
              <a:gd name="connsiteX24" fmla="*/ 1661683 w 2325894"/>
              <a:gd name="connsiteY24" fmla="*/ 0 h 2180854"/>
              <a:gd name="connsiteX25" fmla="*/ 1685874 w 2325894"/>
              <a:gd name="connsiteY25" fmla="*/ 0 h 2180854"/>
              <a:gd name="connsiteX26" fmla="*/ 1718212 w 2325894"/>
              <a:gd name="connsiteY26" fmla="*/ 103965 h 2180854"/>
              <a:gd name="connsiteX27" fmla="*/ 2193133 w 2325894"/>
              <a:gd name="connsiteY27" fmla="*/ 493659 h 2180854"/>
              <a:gd name="connsiteX28" fmla="*/ 2325894 w 2325894"/>
              <a:gd name="connsiteY28" fmla="*/ 507083 h 2180854"/>
              <a:gd name="connsiteX29" fmla="*/ 2325894 w 2325894"/>
              <a:gd name="connsiteY29" fmla="*/ 530183 h 2180854"/>
              <a:gd name="connsiteX30" fmla="*/ 2188450 w 2325894"/>
              <a:gd name="connsiteY30" fmla="*/ 516288 h 2180854"/>
              <a:gd name="connsiteX31" fmla="*/ 1696817 w 2325894"/>
              <a:gd name="connsiteY31" fmla="*/ 112939 h 2180854"/>
              <a:gd name="connsiteX32" fmla="*/ 1531553 w 2325894"/>
              <a:gd name="connsiteY32" fmla="*/ 0 h 2180854"/>
              <a:gd name="connsiteX33" fmla="*/ 1554659 w 2325894"/>
              <a:gd name="connsiteY33" fmla="*/ 0 h 2180854"/>
              <a:gd name="connsiteX34" fmla="*/ 1555243 w 2325894"/>
              <a:gd name="connsiteY34" fmla="*/ 5776 h 2180854"/>
              <a:gd name="connsiteX35" fmla="*/ 2245588 w 2325894"/>
              <a:gd name="connsiteY35" fmla="*/ 629962 h 2180854"/>
              <a:gd name="connsiteX36" fmla="*/ 2325894 w 2325894"/>
              <a:gd name="connsiteY36" fmla="*/ 634030 h 2180854"/>
              <a:gd name="connsiteX37" fmla="*/ 2325894 w 2325894"/>
              <a:gd name="connsiteY37" fmla="*/ 657131 h 2180854"/>
              <a:gd name="connsiteX38" fmla="*/ 2243214 w 2325894"/>
              <a:gd name="connsiteY38" fmla="*/ 652943 h 2180854"/>
              <a:gd name="connsiteX39" fmla="*/ 1532607 w 2325894"/>
              <a:gd name="connsiteY39" fmla="*/ 10419 h 2180854"/>
              <a:gd name="connsiteX40" fmla="*/ 1404609 w 2325894"/>
              <a:gd name="connsiteY40" fmla="*/ 0 h 2180854"/>
              <a:gd name="connsiteX41" fmla="*/ 1427709 w 2325894"/>
              <a:gd name="connsiteY41" fmla="*/ 0 h 2180854"/>
              <a:gd name="connsiteX42" fmla="*/ 1430873 w 2325894"/>
              <a:gd name="connsiteY42" fmla="*/ 31287 h 2180854"/>
              <a:gd name="connsiteX43" fmla="*/ 2232606 w 2325894"/>
              <a:gd name="connsiteY43" fmla="*/ 756233 h 2180854"/>
              <a:gd name="connsiteX44" fmla="*/ 2325894 w 2325894"/>
              <a:gd name="connsiteY44" fmla="*/ 760959 h 2180854"/>
              <a:gd name="connsiteX45" fmla="*/ 2325894 w 2325894"/>
              <a:gd name="connsiteY45" fmla="*/ 784060 h 2180854"/>
              <a:gd name="connsiteX46" fmla="*/ 2230270 w 2325894"/>
              <a:gd name="connsiteY46" fmla="*/ 779216 h 2180854"/>
              <a:gd name="connsiteX47" fmla="*/ 1408246 w 2325894"/>
              <a:gd name="connsiteY47" fmla="*/ 35964 h 2180854"/>
              <a:gd name="connsiteX48" fmla="*/ 1274343 w 2325894"/>
              <a:gd name="connsiteY48" fmla="*/ 0 h 2180854"/>
              <a:gd name="connsiteX49" fmla="*/ 1300756 w 2325894"/>
              <a:gd name="connsiteY49" fmla="*/ 0 h 2180854"/>
              <a:gd name="connsiteX50" fmla="*/ 1306507 w 2325894"/>
              <a:gd name="connsiteY50" fmla="*/ 56884 h 2180854"/>
              <a:gd name="connsiteX51" fmla="*/ 2219643 w 2325894"/>
              <a:gd name="connsiteY51" fmla="*/ 882640 h 2180854"/>
              <a:gd name="connsiteX52" fmla="*/ 2325894 w 2325894"/>
              <a:gd name="connsiteY52" fmla="*/ 888022 h 2180854"/>
              <a:gd name="connsiteX53" fmla="*/ 2325894 w 2325894"/>
              <a:gd name="connsiteY53" fmla="*/ 911123 h 2180854"/>
              <a:gd name="connsiteX54" fmla="*/ 2217286 w 2325894"/>
              <a:gd name="connsiteY54" fmla="*/ 905621 h 2180854"/>
              <a:gd name="connsiteX55" fmla="*/ 1283761 w 2325894"/>
              <a:gd name="connsiteY55" fmla="*/ 61528 h 2180854"/>
              <a:gd name="connsiteX56" fmla="*/ 1146071 w 2325894"/>
              <a:gd name="connsiteY56" fmla="*/ 0 h 2180854"/>
              <a:gd name="connsiteX57" fmla="*/ 1169414 w 2325894"/>
              <a:gd name="connsiteY57" fmla="*/ 0 h 2180854"/>
              <a:gd name="connsiteX58" fmla="*/ 1182030 w 2325894"/>
              <a:gd name="connsiteY58" fmla="*/ 82429 h 2180854"/>
              <a:gd name="connsiteX59" fmla="*/ 2206679 w 2325894"/>
              <a:gd name="connsiteY59" fmla="*/ 1008912 h 2180854"/>
              <a:gd name="connsiteX60" fmla="*/ 2325894 w 2325894"/>
              <a:gd name="connsiteY60" fmla="*/ 1014951 h 2180854"/>
              <a:gd name="connsiteX61" fmla="*/ 2325894 w 2325894"/>
              <a:gd name="connsiteY61" fmla="*/ 1038052 h 2180854"/>
              <a:gd name="connsiteX62" fmla="*/ 2204323 w 2325894"/>
              <a:gd name="connsiteY62" fmla="*/ 1031893 h 2180854"/>
              <a:gd name="connsiteX63" fmla="*/ 1159398 w 2325894"/>
              <a:gd name="connsiteY63" fmla="*/ 87072 h 2180854"/>
              <a:gd name="connsiteX64" fmla="*/ 1017789 w 2325894"/>
              <a:gd name="connsiteY64" fmla="*/ 0 h 2180854"/>
              <a:gd name="connsiteX65" fmla="*/ 1041132 w 2325894"/>
              <a:gd name="connsiteY65" fmla="*/ 0 h 2180854"/>
              <a:gd name="connsiteX66" fmla="*/ 1057661 w 2325894"/>
              <a:gd name="connsiteY66" fmla="*/ 107992 h 2180854"/>
              <a:gd name="connsiteX67" fmla="*/ 2193716 w 2325894"/>
              <a:gd name="connsiteY67" fmla="*/ 1135208 h 2180854"/>
              <a:gd name="connsiteX68" fmla="*/ 2325894 w 2325894"/>
              <a:gd name="connsiteY68" fmla="*/ 1141903 h 2180854"/>
              <a:gd name="connsiteX69" fmla="*/ 2325894 w 2325894"/>
              <a:gd name="connsiteY69" fmla="*/ 1165004 h 2180854"/>
              <a:gd name="connsiteX70" fmla="*/ 2191361 w 2325894"/>
              <a:gd name="connsiteY70" fmla="*/ 1158189 h 2180854"/>
              <a:gd name="connsiteX71" fmla="*/ 1035029 w 2325894"/>
              <a:gd name="connsiteY71" fmla="*/ 112636 h 2180854"/>
              <a:gd name="connsiteX72" fmla="*/ 889397 w 2325894"/>
              <a:gd name="connsiteY72" fmla="*/ 0 h 2180854"/>
              <a:gd name="connsiteX73" fmla="*/ 912837 w 2325894"/>
              <a:gd name="connsiteY73" fmla="*/ 0 h 2180854"/>
              <a:gd name="connsiteX74" fmla="*/ 933296 w 2325894"/>
              <a:gd name="connsiteY74" fmla="*/ 133667 h 2180854"/>
              <a:gd name="connsiteX75" fmla="*/ 2180754 w 2325894"/>
              <a:gd name="connsiteY75" fmla="*/ 1261608 h 2180854"/>
              <a:gd name="connsiteX76" fmla="*/ 2325894 w 2325894"/>
              <a:gd name="connsiteY76" fmla="*/ 1268960 h 2180854"/>
              <a:gd name="connsiteX77" fmla="*/ 2325894 w 2325894"/>
              <a:gd name="connsiteY77" fmla="*/ 1292061 h 2180854"/>
              <a:gd name="connsiteX78" fmla="*/ 2178378 w 2325894"/>
              <a:gd name="connsiteY78" fmla="*/ 1284588 h 2180854"/>
              <a:gd name="connsiteX79" fmla="*/ 910550 w 2325894"/>
              <a:gd name="connsiteY79" fmla="*/ 138199 h 2180854"/>
              <a:gd name="connsiteX80" fmla="*/ 761929 w 2325894"/>
              <a:gd name="connsiteY80" fmla="*/ 0 h 2180854"/>
              <a:gd name="connsiteX81" fmla="*/ 785032 w 2325894"/>
              <a:gd name="connsiteY81" fmla="*/ 0 h 2180854"/>
              <a:gd name="connsiteX82" fmla="*/ 785312 w 2325894"/>
              <a:gd name="connsiteY82" fmla="*/ 5523 h 2180854"/>
              <a:gd name="connsiteX83" fmla="*/ 2167790 w 2325894"/>
              <a:gd name="connsiteY83" fmla="*/ 1387884 h 2180854"/>
              <a:gd name="connsiteX84" fmla="*/ 2325894 w 2325894"/>
              <a:gd name="connsiteY84" fmla="*/ 1395894 h 2180854"/>
              <a:gd name="connsiteX85" fmla="*/ 2325894 w 2325894"/>
              <a:gd name="connsiteY85" fmla="*/ 1418995 h 2180854"/>
              <a:gd name="connsiteX86" fmla="*/ 2165434 w 2325894"/>
              <a:gd name="connsiteY86" fmla="*/ 1410866 h 2180854"/>
              <a:gd name="connsiteX87" fmla="*/ 762328 w 2325894"/>
              <a:gd name="connsiteY87" fmla="*/ 7877 h 2180854"/>
              <a:gd name="connsiteX88" fmla="*/ 634980 w 2325894"/>
              <a:gd name="connsiteY88" fmla="*/ 0 h 2180854"/>
              <a:gd name="connsiteX89" fmla="*/ 658083 w 2325894"/>
              <a:gd name="connsiteY89" fmla="*/ 0 h 2180854"/>
              <a:gd name="connsiteX90" fmla="*/ 659019 w 2325894"/>
              <a:gd name="connsiteY90" fmla="*/ 18476 h 2180854"/>
              <a:gd name="connsiteX91" fmla="*/ 2154827 w 2325894"/>
              <a:gd name="connsiteY91" fmla="*/ 1514157 h 2180854"/>
              <a:gd name="connsiteX92" fmla="*/ 2325894 w 2325894"/>
              <a:gd name="connsiteY92" fmla="*/ 1522823 h 2180854"/>
              <a:gd name="connsiteX93" fmla="*/ 2325894 w 2325894"/>
              <a:gd name="connsiteY93" fmla="*/ 1545924 h 2180854"/>
              <a:gd name="connsiteX94" fmla="*/ 2152472 w 2325894"/>
              <a:gd name="connsiteY94" fmla="*/ 1537138 h 2180854"/>
              <a:gd name="connsiteX95" fmla="*/ 636036 w 2325894"/>
              <a:gd name="connsiteY95" fmla="*/ 20831 h 2180854"/>
              <a:gd name="connsiteX96" fmla="*/ 507911 w 2325894"/>
              <a:gd name="connsiteY96" fmla="*/ 0 h 2180854"/>
              <a:gd name="connsiteX97" fmla="*/ 531128 w 2325894"/>
              <a:gd name="connsiteY97" fmla="*/ 0 h 2180854"/>
              <a:gd name="connsiteX98" fmla="*/ 532727 w 2325894"/>
              <a:gd name="connsiteY98" fmla="*/ 31559 h 2180854"/>
              <a:gd name="connsiteX99" fmla="*/ 2141864 w 2325894"/>
              <a:gd name="connsiteY99" fmla="*/ 1640562 h 2180854"/>
              <a:gd name="connsiteX100" fmla="*/ 2325894 w 2325894"/>
              <a:gd name="connsiteY100" fmla="*/ 1649885 h 2180854"/>
              <a:gd name="connsiteX101" fmla="*/ 2325894 w 2325894"/>
              <a:gd name="connsiteY101" fmla="*/ 1672981 h 2180854"/>
              <a:gd name="connsiteX102" fmla="*/ 2139488 w 2325894"/>
              <a:gd name="connsiteY102" fmla="*/ 1663539 h 2180854"/>
              <a:gd name="connsiteX103" fmla="*/ 509624 w 2325894"/>
              <a:gd name="connsiteY103" fmla="*/ 33818 h 2180854"/>
              <a:gd name="connsiteX104" fmla="*/ 380961 w 2325894"/>
              <a:gd name="connsiteY104" fmla="*/ 0 h 2180854"/>
              <a:gd name="connsiteX105" fmla="*/ 404065 w 2325894"/>
              <a:gd name="connsiteY105" fmla="*/ 0 h 2180854"/>
              <a:gd name="connsiteX106" fmla="*/ 406316 w 2325894"/>
              <a:gd name="connsiteY106" fmla="*/ 44437 h 2180854"/>
              <a:gd name="connsiteX107" fmla="*/ 2128900 w 2325894"/>
              <a:gd name="connsiteY107" fmla="*/ 1766854 h 2180854"/>
              <a:gd name="connsiteX108" fmla="*/ 2325894 w 2325894"/>
              <a:gd name="connsiteY108" fmla="*/ 1776833 h 2180854"/>
              <a:gd name="connsiteX109" fmla="*/ 2325894 w 2325894"/>
              <a:gd name="connsiteY109" fmla="*/ 1799934 h 2180854"/>
              <a:gd name="connsiteX110" fmla="*/ 2126525 w 2325894"/>
              <a:gd name="connsiteY110" fmla="*/ 1789835 h 2180854"/>
              <a:gd name="connsiteX111" fmla="*/ 383332 w 2325894"/>
              <a:gd name="connsiteY111" fmla="*/ 46792 h 2180854"/>
              <a:gd name="connsiteX112" fmla="*/ 254013 w 2325894"/>
              <a:gd name="connsiteY112" fmla="*/ 0 h 2180854"/>
              <a:gd name="connsiteX113" fmla="*/ 277116 w 2325894"/>
              <a:gd name="connsiteY113" fmla="*/ 0 h 2180854"/>
              <a:gd name="connsiteX114" fmla="*/ 280023 w 2325894"/>
              <a:gd name="connsiteY114" fmla="*/ 57371 h 2180854"/>
              <a:gd name="connsiteX115" fmla="*/ 2115917 w 2325894"/>
              <a:gd name="connsiteY115" fmla="*/ 1893125 h 2180854"/>
              <a:gd name="connsiteX116" fmla="*/ 2325894 w 2325894"/>
              <a:gd name="connsiteY116" fmla="*/ 1903762 h 2180854"/>
              <a:gd name="connsiteX117" fmla="*/ 2325894 w 2325894"/>
              <a:gd name="connsiteY117" fmla="*/ 1926863 h 2180854"/>
              <a:gd name="connsiteX118" fmla="*/ 2113563 w 2325894"/>
              <a:gd name="connsiteY118" fmla="*/ 1916107 h 2180854"/>
              <a:gd name="connsiteX119" fmla="*/ 257040 w 2325894"/>
              <a:gd name="connsiteY119" fmla="*/ 59745 h 2180854"/>
              <a:gd name="connsiteX120" fmla="*/ 126949 w 2325894"/>
              <a:gd name="connsiteY120" fmla="*/ 0 h 2180854"/>
              <a:gd name="connsiteX121" fmla="*/ 150160 w 2325894"/>
              <a:gd name="connsiteY121" fmla="*/ 0 h 2180854"/>
              <a:gd name="connsiteX122" fmla="*/ 153729 w 2325894"/>
              <a:gd name="connsiteY122" fmla="*/ 70454 h 2180854"/>
              <a:gd name="connsiteX123" fmla="*/ 2102955 w 2325894"/>
              <a:gd name="connsiteY123" fmla="*/ 2019530 h 2180854"/>
              <a:gd name="connsiteX124" fmla="*/ 2325894 w 2325894"/>
              <a:gd name="connsiteY124" fmla="*/ 2030824 h 2180854"/>
              <a:gd name="connsiteX125" fmla="*/ 2325894 w 2325894"/>
              <a:gd name="connsiteY125" fmla="*/ 2053925 h 2180854"/>
              <a:gd name="connsiteX126" fmla="*/ 2100598 w 2325894"/>
              <a:gd name="connsiteY126" fmla="*/ 2042512 h 2180854"/>
              <a:gd name="connsiteX127" fmla="*/ 130633 w 2325894"/>
              <a:gd name="connsiteY127" fmla="*/ 72714 h 2180854"/>
              <a:gd name="connsiteX128" fmla="*/ 0 w 2325894"/>
              <a:gd name="connsiteY128" fmla="*/ 0 h 2180854"/>
              <a:gd name="connsiteX129" fmla="*/ 23103 w 2325894"/>
              <a:gd name="connsiteY129" fmla="*/ 0 h 2180854"/>
              <a:gd name="connsiteX130" fmla="*/ 27324 w 2325894"/>
              <a:gd name="connsiteY130" fmla="*/ 83311 h 2180854"/>
              <a:gd name="connsiteX131" fmla="*/ 2089991 w 2325894"/>
              <a:gd name="connsiteY131" fmla="*/ 2145803 h 2180854"/>
              <a:gd name="connsiteX132" fmla="*/ 2325894 w 2325894"/>
              <a:gd name="connsiteY132" fmla="*/ 2157753 h 2180854"/>
              <a:gd name="connsiteX133" fmla="*/ 2325894 w 2325894"/>
              <a:gd name="connsiteY133" fmla="*/ 2180854 h 2180854"/>
              <a:gd name="connsiteX134" fmla="*/ 2087636 w 2325894"/>
              <a:gd name="connsiteY134" fmla="*/ 2168784 h 2180854"/>
              <a:gd name="connsiteX135" fmla="*/ 4341 w 2325894"/>
              <a:gd name="connsiteY135" fmla="*/ 85667 h 2180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</a:cxnLst>
            <a:rect l="l" t="t" r="r" b="b"/>
            <a:pathLst>
              <a:path w="2325894" h="2180854">
                <a:moveTo>
                  <a:pt x="2066927" y="0"/>
                </a:moveTo>
                <a:lnTo>
                  <a:pt x="2098882" y="0"/>
                </a:lnTo>
                <a:lnTo>
                  <a:pt x="2128893" y="44463"/>
                </a:lnTo>
                <a:cubicBezTo>
                  <a:pt x="2166753" y="82308"/>
                  <a:pt x="2215417" y="109341"/>
                  <a:pt x="2269798" y="120493"/>
                </a:cubicBezTo>
                <a:lnTo>
                  <a:pt x="2325894" y="126162"/>
                </a:lnTo>
                <a:lnTo>
                  <a:pt x="2325894" y="149263"/>
                </a:lnTo>
                <a:lnTo>
                  <a:pt x="2265120" y="143117"/>
                </a:lnTo>
                <a:cubicBezTo>
                  <a:pt x="2186576" y="127002"/>
                  <a:pt x="2119077" y="80290"/>
                  <a:pt x="2075647" y="16048"/>
                </a:cubicBezTo>
                <a:close/>
                <a:moveTo>
                  <a:pt x="1926448" y="0"/>
                </a:moveTo>
                <a:lnTo>
                  <a:pt x="1950522" y="0"/>
                </a:lnTo>
                <a:lnTo>
                  <a:pt x="1952130" y="5167"/>
                </a:lnTo>
                <a:cubicBezTo>
                  <a:pt x="2003529" y="126455"/>
                  <a:pt x="2112323" y="217766"/>
                  <a:pt x="2244242" y="244834"/>
                </a:cubicBezTo>
                <a:lnTo>
                  <a:pt x="2325894" y="253091"/>
                </a:lnTo>
                <a:lnTo>
                  <a:pt x="2325894" y="276192"/>
                </a:lnTo>
                <a:lnTo>
                  <a:pt x="2239598" y="267464"/>
                </a:lnTo>
                <a:cubicBezTo>
                  <a:pt x="2100173" y="238852"/>
                  <a:pt x="1985178" y="142334"/>
                  <a:pt x="1930848" y="14141"/>
                </a:cubicBezTo>
                <a:close/>
                <a:moveTo>
                  <a:pt x="1794114" y="0"/>
                </a:moveTo>
                <a:lnTo>
                  <a:pt x="1818202" y="0"/>
                </a:lnTo>
                <a:lnTo>
                  <a:pt x="1835170" y="54535"/>
                </a:lnTo>
                <a:cubicBezTo>
                  <a:pt x="1902650" y="213778"/>
                  <a:pt x="2045483" y="333656"/>
                  <a:pt x="2218687" y="369191"/>
                </a:cubicBezTo>
                <a:lnTo>
                  <a:pt x="2325894" y="380032"/>
                </a:lnTo>
                <a:lnTo>
                  <a:pt x="2325894" y="403132"/>
                </a:lnTo>
                <a:lnTo>
                  <a:pt x="2214043" y="391825"/>
                </a:lnTo>
                <a:cubicBezTo>
                  <a:pt x="2033333" y="354761"/>
                  <a:pt x="1884299" y="229720"/>
                  <a:pt x="1813889" y="63559"/>
                </a:cubicBezTo>
                <a:close/>
                <a:moveTo>
                  <a:pt x="1661683" y="0"/>
                </a:moveTo>
                <a:lnTo>
                  <a:pt x="1685874" y="0"/>
                </a:lnTo>
                <a:lnTo>
                  <a:pt x="1718212" y="103965"/>
                </a:lnTo>
                <a:cubicBezTo>
                  <a:pt x="1801772" y="301203"/>
                  <a:pt x="1978643" y="449654"/>
                  <a:pt x="2193133" y="493659"/>
                </a:cubicBezTo>
                <a:lnTo>
                  <a:pt x="2325894" y="507083"/>
                </a:lnTo>
                <a:lnTo>
                  <a:pt x="2325894" y="530183"/>
                </a:lnTo>
                <a:lnTo>
                  <a:pt x="2188450" y="516288"/>
                </a:lnTo>
                <a:cubicBezTo>
                  <a:pt x="1966399" y="470740"/>
                  <a:pt x="1783312" y="317082"/>
                  <a:pt x="1696817" y="112939"/>
                </a:cubicBezTo>
                <a:close/>
                <a:moveTo>
                  <a:pt x="1531553" y="0"/>
                </a:moveTo>
                <a:lnTo>
                  <a:pt x="1554659" y="0"/>
                </a:lnTo>
                <a:lnTo>
                  <a:pt x="1555243" y="5776"/>
                </a:lnTo>
                <a:cubicBezTo>
                  <a:pt x="1623483" y="338327"/>
                  <a:pt x="1902268" y="594992"/>
                  <a:pt x="2245588" y="629962"/>
                </a:cubicBezTo>
                <a:lnTo>
                  <a:pt x="2325894" y="634030"/>
                </a:lnTo>
                <a:lnTo>
                  <a:pt x="2325894" y="657131"/>
                </a:lnTo>
                <a:lnTo>
                  <a:pt x="2243214" y="652943"/>
                </a:lnTo>
                <a:cubicBezTo>
                  <a:pt x="1889750" y="616944"/>
                  <a:pt x="1602834" y="352727"/>
                  <a:pt x="1532607" y="10419"/>
                </a:cubicBezTo>
                <a:close/>
                <a:moveTo>
                  <a:pt x="1404609" y="0"/>
                </a:moveTo>
                <a:lnTo>
                  <a:pt x="1427709" y="0"/>
                </a:lnTo>
                <a:lnTo>
                  <a:pt x="1430873" y="31287"/>
                </a:lnTo>
                <a:cubicBezTo>
                  <a:pt x="1510102" y="417452"/>
                  <a:pt x="1833798" y="715609"/>
                  <a:pt x="2232606" y="756233"/>
                </a:cubicBezTo>
                <a:lnTo>
                  <a:pt x="2325894" y="760959"/>
                </a:lnTo>
                <a:lnTo>
                  <a:pt x="2325894" y="784060"/>
                </a:lnTo>
                <a:lnTo>
                  <a:pt x="2230270" y="779216"/>
                </a:lnTo>
                <a:cubicBezTo>
                  <a:pt x="1821463" y="737574"/>
                  <a:pt x="1489501" y="431938"/>
                  <a:pt x="1408246" y="35964"/>
                </a:cubicBezTo>
                <a:close/>
                <a:moveTo>
                  <a:pt x="1274343" y="0"/>
                </a:moveTo>
                <a:lnTo>
                  <a:pt x="1300756" y="0"/>
                </a:lnTo>
                <a:lnTo>
                  <a:pt x="1306507" y="56884"/>
                </a:lnTo>
                <a:cubicBezTo>
                  <a:pt x="1396745" y="496788"/>
                  <a:pt x="1765420" y="836372"/>
                  <a:pt x="2219643" y="882640"/>
                </a:cubicBezTo>
                <a:lnTo>
                  <a:pt x="2325894" y="888022"/>
                </a:lnTo>
                <a:lnTo>
                  <a:pt x="2325894" y="911123"/>
                </a:lnTo>
                <a:lnTo>
                  <a:pt x="2217286" y="905621"/>
                </a:lnTo>
                <a:cubicBezTo>
                  <a:pt x="1752979" y="858324"/>
                  <a:pt x="1376027" y="511189"/>
                  <a:pt x="1283761" y="61528"/>
                </a:cubicBezTo>
                <a:close/>
                <a:moveTo>
                  <a:pt x="1146071" y="0"/>
                </a:moveTo>
                <a:lnTo>
                  <a:pt x="1169414" y="0"/>
                </a:lnTo>
                <a:lnTo>
                  <a:pt x="1182030" y="82429"/>
                </a:lnTo>
                <a:cubicBezTo>
                  <a:pt x="1283296" y="576000"/>
                  <a:pt x="1697029" y="957001"/>
                  <a:pt x="2206679" y="1008912"/>
                </a:cubicBezTo>
                <a:lnTo>
                  <a:pt x="2325894" y="1014951"/>
                </a:lnTo>
                <a:lnTo>
                  <a:pt x="2325894" y="1038052"/>
                </a:lnTo>
                <a:lnTo>
                  <a:pt x="2204323" y="1031893"/>
                </a:lnTo>
                <a:cubicBezTo>
                  <a:pt x="1684600" y="978953"/>
                  <a:pt x="1262670" y="590398"/>
                  <a:pt x="1159398" y="87072"/>
                </a:cubicBezTo>
                <a:close/>
                <a:moveTo>
                  <a:pt x="1017789" y="0"/>
                </a:moveTo>
                <a:lnTo>
                  <a:pt x="1041132" y="0"/>
                </a:lnTo>
                <a:lnTo>
                  <a:pt x="1057661" y="107992"/>
                </a:lnTo>
                <a:cubicBezTo>
                  <a:pt x="1169939" y="655229"/>
                  <a:pt x="1628650" y="1077653"/>
                  <a:pt x="2193716" y="1135208"/>
                </a:cubicBezTo>
                <a:lnTo>
                  <a:pt x="2325894" y="1141903"/>
                </a:lnTo>
                <a:lnTo>
                  <a:pt x="2325894" y="1165004"/>
                </a:lnTo>
                <a:lnTo>
                  <a:pt x="2191361" y="1158189"/>
                </a:lnTo>
                <a:cubicBezTo>
                  <a:pt x="1616222" y="1099606"/>
                  <a:pt x="1149313" y="669630"/>
                  <a:pt x="1035029" y="112636"/>
                </a:cubicBezTo>
                <a:close/>
                <a:moveTo>
                  <a:pt x="889397" y="0"/>
                </a:moveTo>
                <a:lnTo>
                  <a:pt x="912837" y="0"/>
                </a:lnTo>
                <a:lnTo>
                  <a:pt x="933296" y="133667"/>
                </a:lnTo>
                <a:cubicBezTo>
                  <a:pt x="1056582" y="734570"/>
                  <a:pt x="1560272" y="1198411"/>
                  <a:pt x="2180754" y="1261608"/>
                </a:cubicBezTo>
                <a:lnTo>
                  <a:pt x="2325894" y="1268960"/>
                </a:lnTo>
                <a:lnTo>
                  <a:pt x="2325894" y="1292061"/>
                </a:lnTo>
                <a:lnTo>
                  <a:pt x="2178378" y="1284588"/>
                </a:lnTo>
                <a:cubicBezTo>
                  <a:pt x="1547742" y="1220351"/>
                  <a:pt x="1035844" y="748879"/>
                  <a:pt x="910550" y="138199"/>
                </a:cubicBezTo>
                <a:close/>
                <a:moveTo>
                  <a:pt x="761929" y="0"/>
                </a:moveTo>
                <a:lnTo>
                  <a:pt x="785032" y="0"/>
                </a:lnTo>
                <a:lnTo>
                  <a:pt x="785312" y="5523"/>
                </a:lnTo>
                <a:cubicBezTo>
                  <a:pt x="859466" y="733364"/>
                  <a:pt x="1439889" y="1313736"/>
                  <a:pt x="2167790" y="1387884"/>
                </a:cubicBezTo>
                <a:lnTo>
                  <a:pt x="2325894" y="1395894"/>
                </a:lnTo>
                <a:lnTo>
                  <a:pt x="2325894" y="1418995"/>
                </a:lnTo>
                <a:lnTo>
                  <a:pt x="2165434" y="1410866"/>
                </a:lnTo>
                <a:cubicBezTo>
                  <a:pt x="1426685" y="1335609"/>
                  <a:pt x="837591" y="746563"/>
                  <a:pt x="762328" y="7877"/>
                </a:cubicBezTo>
                <a:close/>
                <a:moveTo>
                  <a:pt x="634980" y="0"/>
                </a:moveTo>
                <a:lnTo>
                  <a:pt x="658083" y="0"/>
                </a:lnTo>
                <a:lnTo>
                  <a:pt x="659019" y="18476"/>
                </a:lnTo>
                <a:cubicBezTo>
                  <a:pt x="739252" y="805990"/>
                  <a:pt x="1367247" y="1433931"/>
                  <a:pt x="2154827" y="1514157"/>
                </a:cubicBezTo>
                <a:lnTo>
                  <a:pt x="2325894" y="1522823"/>
                </a:lnTo>
                <a:lnTo>
                  <a:pt x="2325894" y="1545924"/>
                </a:lnTo>
                <a:lnTo>
                  <a:pt x="2152472" y="1537138"/>
                </a:lnTo>
                <a:cubicBezTo>
                  <a:pt x="1354048" y="1455804"/>
                  <a:pt x="717377" y="819188"/>
                  <a:pt x="636036" y="20831"/>
                </a:cubicBezTo>
                <a:close/>
                <a:moveTo>
                  <a:pt x="507911" y="0"/>
                </a:moveTo>
                <a:lnTo>
                  <a:pt x="531128" y="0"/>
                </a:lnTo>
                <a:lnTo>
                  <a:pt x="532727" y="31559"/>
                </a:lnTo>
                <a:cubicBezTo>
                  <a:pt x="619037" y="878744"/>
                  <a:pt x="1294606" y="1554259"/>
                  <a:pt x="2141864" y="1640562"/>
                </a:cubicBezTo>
                <a:lnTo>
                  <a:pt x="2325894" y="1649885"/>
                </a:lnTo>
                <a:lnTo>
                  <a:pt x="2325894" y="1672981"/>
                </a:lnTo>
                <a:lnTo>
                  <a:pt x="2139488" y="1663539"/>
                </a:lnTo>
                <a:cubicBezTo>
                  <a:pt x="1281294" y="1576127"/>
                  <a:pt x="597044" y="891939"/>
                  <a:pt x="509624" y="33818"/>
                </a:cubicBezTo>
                <a:close/>
                <a:moveTo>
                  <a:pt x="380961" y="0"/>
                </a:moveTo>
                <a:lnTo>
                  <a:pt x="404065" y="0"/>
                </a:lnTo>
                <a:lnTo>
                  <a:pt x="406316" y="44437"/>
                </a:lnTo>
                <a:cubicBezTo>
                  <a:pt x="498717" y="951387"/>
                  <a:pt x="1221951" y="1674473"/>
                  <a:pt x="2128900" y="1766854"/>
                </a:cubicBezTo>
                <a:lnTo>
                  <a:pt x="2325894" y="1776833"/>
                </a:lnTo>
                <a:lnTo>
                  <a:pt x="2325894" y="1799934"/>
                </a:lnTo>
                <a:lnTo>
                  <a:pt x="2126525" y="1789835"/>
                </a:lnTo>
                <a:cubicBezTo>
                  <a:pt x="1208653" y="1696346"/>
                  <a:pt x="476829" y="964585"/>
                  <a:pt x="383332" y="46792"/>
                </a:cubicBezTo>
                <a:close/>
                <a:moveTo>
                  <a:pt x="254013" y="0"/>
                </a:moveTo>
                <a:lnTo>
                  <a:pt x="277116" y="0"/>
                </a:lnTo>
                <a:lnTo>
                  <a:pt x="280023" y="57371"/>
                </a:lnTo>
                <a:cubicBezTo>
                  <a:pt x="378489" y="1023914"/>
                  <a:pt x="1149211" y="1794655"/>
                  <a:pt x="2115917" y="1893125"/>
                </a:cubicBezTo>
                <a:lnTo>
                  <a:pt x="2325894" y="1903762"/>
                </a:lnTo>
                <a:lnTo>
                  <a:pt x="2325894" y="1926863"/>
                </a:lnTo>
                <a:lnTo>
                  <a:pt x="2113563" y="1916107"/>
                </a:lnTo>
                <a:cubicBezTo>
                  <a:pt x="1136012" y="1816541"/>
                  <a:pt x="356615" y="1037211"/>
                  <a:pt x="257040" y="59745"/>
                </a:cubicBezTo>
                <a:close/>
                <a:moveTo>
                  <a:pt x="126949" y="0"/>
                </a:moveTo>
                <a:lnTo>
                  <a:pt x="150160" y="0"/>
                </a:lnTo>
                <a:lnTo>
                  <a:pt x="153729" y="70454"/>
                </a:lnTo>
                <a:cubicBezTo>
                  <a:pt x="258274" y="1096671"/>
                  <a:pt x="1076570" y="1914983"/>
                  <a:pt x="2102955" y="2019530"/>
                </a:cubicBezTo>
                <a:lnTo>
                  <a:pt x="2325894" y="2030824"/>
                </a:lnTo>
                <a:lnTo>
                  <a:pt x="2325894" y="2053925"/>
                </a:lnTo>
                <a:lnTo>
                  <a:pt x="2100598" y="2042512"/>
                </a:lnTo>
                <a:cubicBezTo>
                  <a:pt x="1063358" y="1936856"/>
                  <a:pt x="236298" y="1109866"/>
                  <a:pt x="130633" y="72714"/>
                </a:cubicBezTo>
                <a:close/>
                <a:moveTo>
                  <a:pt x="0" y="0"/>
                </a:moveTo>
                <a:lnTo>
                  <a:pt x="23103" y="0"/>
                </a:lnTo>
                <a:lnTo>
                  <a:pt x="27324" y="83311"/>
                </a:lnTo>
                <a:cubicBezTo>
                  <a:pt x="137958" y="1169290"/>
                  <a:pt x="1003916" y="2035178"/>
                  <a:pt x="2089991" y="2145803"/>
                </a:cubicBezTo>
                <a:lnTo>
                  <a:pt x="2325894" y="2157753"/>
                </a:lnTo>
                <a:lnTo>
                  <a:pt x="2325894" y="2180854"/>
                </a:lnTo>
                <a:lnTo>
                  <a:pt x="2087636" y="2168784"/>
                </a:lnTo>
                <a:cubicBezTo>
                  <a:pt x="990717" y="2057051"/>
                  <a:pt x="116084" y="1182492"/>
                  <a:pt x="4341" y="85667"/>
                </a:cubicBezTo>
                <a:close/>
              </a:path>
            </a:pathLst>
          </a:custGeom>
          <a:solidFill>
            <a:srgbClr val="E6F0FE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5904" y="2825496"/>
            <a:ext cx="10680192" cy="283464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71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120" y="2395728"/>
            <a:ext cx="7013448" cy="1627632"/>
          </a:xfrm>
        </p:spPr>
        <p:txBody>
          <a:bodyPr lIns="0" tIns="0" rIns="0" bIns="0">
            <a:noAutofit/>
          </a:bodyPr>
          <a:lstStyle>
            <a:lvl1pPr algn="l">
              <a:lnSpc>
                <a:spcPct val="100000"/>
              </a:lnSpc>
              <a:defRPr sz="33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7" name="Text Placeholder 54">
            <a:extLst>
              <a:ext uri="{FF2B5EF4-FFF2-40B4-BE49-F238E27FC236}">
                <a16:creationId xmlns:a16="http://schemas.microsoft.com/office/drawing/2014/main" id="{A493C80D-2813-9E70-8901-D4B9EA4DD7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11880" y="1984248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A2733C45-7C53-2BC5-3F62-D069650A79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89120" y="4308475"/>
            <a:ext cx="3932238" cy="58896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54">
            <a:extLst>
              <a:ext uri="{FF2B5EF4-FFF2-40B4-BE49-F238E27FC236}">
                <a16:creationId xmlns:a16="http://schemas.microsoft.com/office/drawing/2014/main" id="{B1D62231-87CB-21EC-CF8C-46276AD1F95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00616" y="3209544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2" name="Image 1" descr="preencoded.png">
            <a:extLst>
              <a:ext uri="{FF2B5EF4-FFF2-40B4-BE49-F238E27FC236}">
                <a16:creationId xmlns:a16="http://schemas.microsoft.com/office/drawing/2014/main" id="{2A3EC91E-4089-D366-06D3-3E66F93DFAF3}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33" name="Image 4" descr="preencoded.png">
            <a:extLst>
              <a:ext uri="{FF2B5EF4-FFF2-40B4-BE49-F238E27FC236}">
                <a16:creationId xmlns:a16="http://schemas.microsoft.com/office/drawing/2014/main" id="{EC46DC71-C12A-96C8-3FE2-AA95AB58B349}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/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</a:extLst>
          </p:cNvPr>
          <p:cNvSpPr>
            <a:spLocks/>
          </p:cNvSpPr>
          <p:nvPr userDrawn="1"/>
        </p:nvSpPr>
        <p:spPr bwMode="auto">
          <a:xfrm flipH="1">
            <a:off x="2535251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C43996-DAC9-130F-CB05-4A8A90381D37}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05" y="2392023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8905" y="4989515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6885" y="5599755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517361" y="2392619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16747" y="4990111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74073" y="5600351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5817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4589" y="4990707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2529" y="5600947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34272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32431" y="4990707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90984" y="5600947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586653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539496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71016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1016" y="3191256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71016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16">
            <a:extLst>
              <a:ext uri="{FF2B5EF4-FFF2-40B4-BE49-F238E27FC236}">
                <a16:creationId xmlns:a16="http://schemas.microsoft.com/office/drawing/2014/main" id="{BB749B9A-080F-37C0-08E6-909A5DA554D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71016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8">
            <a:extLst>
              <a:ext uri="{FF2B5EF4-FFF2-40B4-BE49-F238E27FC236}">
                <a16:creationId xmlns:a16="http://schemas.microsoft.com/office/drawing/2014/main" id="{C4C7516E-0853-87BE-108B-697DD8E0DA7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71016" y="5790184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FB1A74E1-7CEB-F501-F998-7361A20F734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71016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28288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28288" y="3191256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28288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B5D5100A-3D51-45DB-3A84-9E7FB85261E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828288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B775B771-678A-D917-7FE0-5DA7A23CCE2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828288" y="5790184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20">
            <a:extLst>
              <a:ext uri="{FF2B5EF4-FFF2-40B4-BE49-F238E27FC236}">
                <a16:creationId xmlns:a16="http://schemas.microsoft.com/office/drawing/2014/main" id="{AA2B9540-B92A-AD9C-C01A-B08A98BF845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828288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85560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85560" y="3191256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85560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2" name="Picture Placeholder 16">
            <a:extLst>
              <a:ext uri="{FF2B5EF4-FFF2-40B4-BE49-F238E27FC236}">
                <a16:creationId xmlns:a16="http://schemas.microsoft.com/office/drawing/2014/main" id="{3D2AAC25-9404-1F6F-200C-5660F499585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85560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AE4677E1-AC1B-AB9C-5E0C-794903DD1CE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85560" y="5790184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826BBF6C-7198-3C15-CDCB-E72B08709C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85560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942832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942832" y="3191256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42832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90CBAA5D-3D9B-0CB5-E527-996433638BE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942832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5B47333C-2F5E-FA7D-5DD1-191E0F421B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942832" y="5790184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0AA2AE2-5A11-76D4-4D9C-B6B24D1419D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942832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00709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792" y="457200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52" r:id="rId3"/>
    <p:sldLayoutId id="2147483653" r:id="rId4"/>
    <p:sldLayoutId id="2147483664" r:id="rId5"/>
    <p:sldLayoutId id="2147483667" r:id="rId6"/>
    <p:sldLayoutId id="2147483668" r:id="rId7"/>
    <p:sldLayoutId id="2147483669" r:id="rId8"/>
    <p:sldLayoutId id="2147483673" r:id="rId9"/>
    <p:sldLayoutId id="2147483670" r:id="rId10"/>
    <p:sldLayoutId id="2147483671" r:id="rId11"/>
    <p:sldLayoutId id="2147483655" r:id="rId12"/>
    <p:sldLayoutId id="2147483674" r:id="rId13"/>
    <p:sldLayoutId id="2147483675" r:id="rId14"/>
    <p:sldLayoutId id="2147483676" r:id="rId15"/>
    <p:sldLayoutId id="2147483654" r:id="rId16"/>
    <p:sldLayoutId id="2147483656" r:id="rId17"/>
    <p:sldLayoutId id="2147483657" r:id="rId18"/>
    <p:sldLayoutId id="2147483658" r:id="rId19"/>
    <p:sldLayoutId id="2147483659" r:id="rId20"/>
  </p:sldLayoutIdLst>
  <p:hf hdr="0" dt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sz="4400" b="1" kern="1200" cap="all" baseline="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8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gif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860D9-9D47-C0BB-B2B4-4B6F2B36CF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TRAINING </a:t>
            </a:r>
            <a:br>
              <a:rPr lang="en-US" dirty="0"/>
            </a:br>
            <a:r>
              <a:rPr lang="en-US" dirty="0"/>
              <a:t>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C1060B-300F-3CE3-E5AA-D8E29791C9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Gerald Jan Balverde</a:t>
            </a:r>
          </a:p>
        </p:txBody>
      </p:sp>
    </p:spTree>
    <p:extLst>
      <p:ext uri="{BB962C8B-B14F-4D97-AF65-F5344CB8AC3E}">
        <p14:creationId xmlns:p14="http://schemas.microsoft.com/office/powerpoint/2010/main" val="2131568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2058D-41B9-00A0-32E7-5BEFA7E4D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7" y="1187704"/>
            <a:ext cx="5568019" cy="454829"/>
          </a:xfrm>
        </p:spPr>
        <p:txBody>
          <a:bodyPr/>
          <a:lstStyle/>
          <a:p>
            <a:pPr algn="l" eaLnBrk="0" hangingPunct="0">
              <a:spcBef>
                <a:spcPct val="0"/>
              </a:spcBef>
              <a:buClrTx/>
              <a:buFontTx/>
              <a:buNone/>
            </a:pPr>
            <a:r>
              <a:rPr lang="en-US" altLang="en-US" dirty="0"/>
              <a:t>Data definition language (DDL)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3B5924-4F2F-348A-92B5-D054F5A79E85}"/>
              </a:ext>
            </a:extLst>
          </p:cNvPr>
          <p:cNvSpPr txBox="1"/>
          <p:nvPr/>
        </p:nvSpPr>
        <p:spPr>
          <a:xfrm>
            <a:off x="5441769" y="2670437"/>
            <a:ext cx="675023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E364E"/>
                </a:solidFill>
                <a:effectLst/>
                <a:latin typeface="helveticaregular"/>
              </a:rPr>
              <a:t>definition language (DDL) is a computer language used to create and modify the structure of database objects in a database. These database objects include views, schemas, tables, indexes,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14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445F5-62B7-19AE-B1D0-9E73CD0F747D}"/>
              </a:ext>
            </a:extLst>
          </p:cNvPr>
          <p:cNvSpPr txBox="1"/>
          <p:nvPr/>
        </p:nvSpPr>
        <p:spPr>
          <a:xfrm>
            <a:off x="2524154" y="1217458"/>
            <a:ext cx="71436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CREATE TABLE statement allows you to create and define a table.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79B4783-0E4E-DC41-889A-03ECBBABEF94}"/>
              </a:ext>
            </a:extLst>
          </p:cNvPr>
          <p:cNvSpPr txBox="1">
            <a:spLocks/>
          </p:cNvSpPr>
          <p:nvPr/>
        </p:nvSpPr>
        <p:spPr>
          <a:xfrm>
            <a:off x="10150610" y="968999"/>
            <a:ext cx="987552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accent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8F63A3B-78C7-47BE-AE5E-E10140E0464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C2E120-C7B4-E121-AEFA-57E1DFA5E987}"/>
              </a:ext>
            </a:extLst>
          </p:cNvPr>
          <p:cNvSpPr txBox="1"/>
          <p:nvPr/>
        </p:nvSpPr>
        <p:spPr>
          <a:xfrm>
            <a:off x="1875036" y="2068627"/>
            <a:ext cx="876935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SYNTAX: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CREATE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TABLE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table_name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column1 datatype Constraint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                 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column2 datatype Constraint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Ex.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CREATE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TABLE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MyCustomers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number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10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PRIMARY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KEY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customer_username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varchar2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50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UNIQUE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NOT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NULL,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customer_password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varchar2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50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NOT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NULL,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date_created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date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default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sysdate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;</a:t>
            </a:r>
            <a:endParaRPr lang="en-US" dirty="0">
              <a:solidFill>
                <a:srgbClr val="333333"/>
              </a:solidFill>
              <a:latin typeface="Helvetica Neue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674871-A7D1-0155-EE6E-794A70CBDA23}"/>
              </a:ext>
            </a:extLst>
          </p:cNvPr>
          <p:cNvSpPr txBox="1"/>
          <p:nvPr/>
        </p:nvSpPr>
        <p:spPr>
          <a:xfrm>
            <a:off x="4056567" y="4550786"/>
            <a:ext cx="24893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endParaRPr lang="en-US" sz="24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^ Red is data type</a:t>
            </a:r>
            <a:endParaRPr lang="en-US" sz="2400" dirty="0">
              <a:solidFill>
                <a:srgbClr val="333333"/>
              </a:solidFill>
              <a:latin typeface="Helvetica Neue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F23E27-5CA2-BEC0-F29C-77B33294CE75}"/>
              </a:ext>
            </a:extLst>
          </p:cNvPr>
          <p:cNvSpPr txBox="1"/>
          <p:nvPr/>
        </p:nvSpPr>
        <p:spPr>
          <a:xfrm>
            <a:off x="8038245" y="4057631"/>
            <a:ext cx="309991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endParaRPr lang="en-US" sz="2400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333333"/>
                </a:solidFill>
                <a:latin typeface="Menlo"/>
              </a:rPr>
              <a:t>&lt;- Blue is Constraint</a:t>
            </a:r>
            <a:endParaRPr lang="en-US" sz="2400" dirty="0">
              <a:solidFill>
                <a:srgbClr val="333333"/>
              </a:solidFill>
              <a:latin typeface="Helvetica Neue"/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B8E3792-0908-B9FF-A9A4-441001791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30623"/>
            <a:ext cx="10671048" cy="768096"/>
          </a:xfrm>
        </p:spPr>
        <p:txBody>
          <a:bodyPr/>
          <a:lstStyle/>
          <a:p>
            <a:r>
              <a:rPr lang="en-US" dirty="0"/>
              <a:t>CREATE</a:t>
            </a:r>
          </a:p>
        </p:txBody>
      </p:sp>
    </p:spTree>
    <p:extLst>
      <p:ext uri="{BB962C8B-B14F-4D97-AF65-F5344CB8AC3E}">
        <p14:creationId xmlns:p14="http://schemas.microsoft.com/office/powerpoint/2010/main" val="14269315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808" y="448056"/>
            <a:ext cx="10671048" cy="768096"/>
          </a:xfrm>
        </p:spPr>
        <p:txBody>
          <a:bodyPr/>
          <a:lstStyle/>
          <a:p>
            <a:r>
              <a:rPr lang="en-US" altLang="zh-CN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ALTER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12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F94021-2E23-A40B-3764-729E9F6B14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5771" y="2165096"/>
            <a:ext cx="10680192" cy="4235704"/>
          </a:xfrm>
        </p:spPr>
        <p:txBody>
          <a:bodyPr/>
          <a:lstStyle/>
          <a:p>
            <a:pPr marL="0" indent="0" algn="just">
              <a:buNone/>
            </a:pPr>
            <a:endParaRPr lang="en-US" dirty="0">
              <a:solidFill>
                <a:srgbClr val="333333"/>
              </a:solidFill>
              <a:latin typeface="Helvetica Neu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445F5-62B7-19AE-B1D0-9E73CD0F747D}"/>
              </a:ext>
            </a:extLst>
          </p:cNvPr>
          <p:cNvSpPr txBox="1"/>
          <p:nvPr/>
        </p:nvSpPr>
        <p:spPr>
          <a:xfrm>
            <a:off x="2524154" y="1217458"/>
            <a:ext cx="71436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ADD A COLUMN </a:t>
            </a:r>
          </a:p>
        </p:txBody>
      </p:sp>
    </p:spTree>
    <p:extLst>
      <p:ext uri="{BB962C8B-B14F-4D97-AF65-F5344CB8AC3E}">
        <p14:creationId xmlns:p14="http://schemas.microsoft.com/office/powerpoint/2010/main" val="24243328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F5E74-B975-0EE2-1C74-7FC105849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13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CDEC52-A73B-836C-32F9-053F01E2518A}"/>
              </a:ext>
            </a:extLst>
          </p:cNvPr>
          <p:cNvSpPr txBox="1"/>
          <p:nvPr/>
        </p:nvSpPr>
        <p:spPr>
          <a:xfrm>
            <a:off x="134546" y="2845312"/>
            <a:ext cx="6100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ADD A COLUMN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3F4225-14B2-ED28-8BA7-4FA5B7CFC52C}"/>
              </a:ext>
            </a:extLst>
          </p:cNvPr>
          <p:cNvSpPr txBox="1"/>
          <p:nvPr/>
        </p:nvSpPr>
        <p:spPr>
          <a:xfrm>
            <a:off x="134546" y="3328217"/>
            <a:ext cx="67208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ALTER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TABLE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MyCustomers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ADD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status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varchar2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10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DEFAULT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'logged out'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5B04B5-C7F4-904C-A3F9-6B1A527DD29F}"/>
              </a:ext>
            </a:extLst>
          </p:cNvPr>
          <p:cNvSpPr txBox="1"/>
          <p:nvPr/>
        </p:nvSpPr>
        <p:spPr>
          <a:xfrm>
            <a:off x="95357" y="4081819"/>
            <a:ext cx="6100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ADD A MULTIPLE COLUMN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E6C344B-3373-0DDC-6FB9-0CC6A1693D31}"/>
              </a:ext>
            </a:extLst>
          </p:cNvPr>
          <p:cNvSpPr txBox="1"/>
          <p:nvPr/>
        </p:nvSpPr>
        <p:spPr>
          <a:xfrm>
            <a:off x="95357" y="4585912"/>
            <a:ext cx="61003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ALTER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TABLE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table_name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sng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ADD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column_1 datatype Constraint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column_2 datatype Constraint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column_3 datatype Constraint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);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AB53E4B-C22B-7A04-27EA-574CCAA55C83}"/>
              </a:ext>
            </a:extLst>
          </p:cNvPr>
          <p:cNvSpPr txBox="1"/>
          <p:nvPr/>
        </p:nvSpPr>
        <p:spPr>
          <a:xfrm>
            <a:off x="6466113" y="2732344"/>
            <a:ext cx="6100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 MODIFY A COLUMN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612C0D-CCB3-70D0-840C-510A1A708F33}"/>
              </a:ext>
            </a:extLst>
          </p:cNvPr>
          <p:cNvSpPr txBox="1"/>
          <p:nvPr/>
        </p:nvSpPr>
        <p:spPr>
          <a:xfrm>
            <a:off x="6505301" y="3214644"/>
            <a:ext cx="61003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ALTER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TABLE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MyCustomers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MODIFY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number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10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455E2E7-C1D8-C416-1884-710D164801A8}"/>
              </a:ext>
            </a:extLst>
          </p:cNvPr>
          <p:cNvSpPr txBox="1"/>
          <p:nvPr/>
        </p:nvSpPr>
        <p:spPr>
          <a:xfrm>
            <a:off x="6485707" y="4596463"/>
            <a:ext cx="61395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ALTER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TABLE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table_name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MODIFY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column_1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column_definition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column_2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column_definition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column_n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column_definition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);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131E468-846C-D5B4-BCCD-2A92B50329A5}"/>
              </a:ext>
            </a:extLst>
          </p:cNvPr>
          <p:cNvSpPr txBox="1"/>
          <p:nvPr/>
        </p:nvSpPr>
        <p:spPr>
          <a:xfrm>
            <a:off x="6466113" y="4068393"/>
            <a:ext cx="61395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 MODIFY A MULTIPLE COLUMN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D53A874-36C4-4B2B-9E17-829526E1E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808" y="448056"/>
            <a:ext cx="10671048" cy="768096"/>
          </a:xfrm>
        </p:spPr>
        <p:txBody>
          <a:bodyPr/>
          <a:lstStyle/>
          <a:p>
            <a:pPr algn="ctr"/>
            <a:r>
              <a:rPr lang="en-US" altLang="zh-CN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ALTER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8234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F5E74-B975-0EE2-1C74-7FC105849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14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CDEC52-A73B-836C-32F9-053F01E2518A}"/>
              </a:ext>
            </a:extLst>
          </p:cNvPr>
          <p:cNvSpPr txBox="1"/>
          <p:nvPr/>
        </p:nvSpPr>
        <p:spPr>
          <a:xfrm>
            <a:off x="2527663" y="582023"/>
            <a:ext cx="6100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DROP A COLUMN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3F4225-14B2-ED28-8BA7-4FA5B7CFC52C}"/>
              </a:ext>
            </a:extLst>
          </p:cNvPr>
          <p:cNvSpPr txBox="1"/>
          <p:nvPr/>
        </p:nvSpPr>
        <p:spPr>
          <a:xfrm>
            <a:off x="2488474" y="908149"/>
            <a:ext cx="67208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ALTER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TABLE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MyCustomers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DROP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COLUMN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(ne need for data type)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C43731-AF91-5E36-CE26-4AC276DF8A88}"/>
              </a:ext>
            </a:extLst>
          </p:cNvPr>
          <p:cNvSpPr txBox="1"/>
          <p:nvPr/>
        </p:nvSpPr>
        <p:spPr>
          <a:xfrm>
            <a:off x="2488474" y="2466538"/>
            <a:ext cx="61395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ALTER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TABLE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MyCustomers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RENAME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COLUMN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to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ID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1434C2-64DD-C937-C413-427F57702CCA}"/>
              </a:ext>
            </a:extLst>
          </p:cNvPr>
          <p:cNvSpPr txBox="1"/>
          <p:nvPr/>
        </p:nvSpPr>
        <p:spPr>
          <a:xfrm>
            <a:off x="2488474" y="2091400"/>
            <a:ext cx="6100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RENAME A COLUMN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167717-1CC7-EF79-BC92-AAC3B3FEB93F}"/>
              </a:ext>
            </a:extLst>
          </p:cNvPr>
          <p:cNvSpPr txBox="1"/>
          <p:nvPr/>
        </p:nvSpPr>
        <p:spPr>
          <a:xfrm>
            <a:off x="2508068" y="3244334"/>
            <a:ext cx="6100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RENAME A TABLE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3523D5-239A-0676-962F-718381ED0C52}"/>
              </a:ext>
            </a:extLst>
          </p:cNvPr>
          <p:cNvSpPr txBox="1"/>
          <p:nvPr/>
        </p:nvSpPr>
        <p:spPr>
          <a:xfrm>
            <a:off x="2527663" y="3701761"/>
            <a:ext cx="61395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ALTER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TABLE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MyCustomers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RENAME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TO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CustomersNiGerb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977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808" y="448056"/>
            <a:ext cx="10671048" cy="768096"/>
          </a:xfrm>
        </p:spPr>
        <p:txBody>
          <a:bodyPr/>
          <a:lstStyle/>
          <a:p>
            <a:r>
              <a:rPr lang="en-US" altLang="zh-CN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DROP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445F5-62B7-19AE-B1D0-9E73CD0F747D}"/>
              </a:ext>
            </a:extLst>
          </p:cNvPr>
          <p:cNvSpPr txBox="1"/>
          <p:nvPr/>
        </p:nvSpPr>
        <p:spPr>
          <a:xfrm>
            <a:off x="1204686" y="1216152"/>
            <a:ext cx="97826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 </a:t>
            </a:r>
            <a:r>
              <a:rPr lang="en-US" b="1" i="0" dirty="0">
                <a:solidFill>
                  <a:srgbClr val="333333"/>
                </a:solidFill>
                <a:effectLst/>
                <a:latin typeface="Helvetica Neue"/>
              </a:rPr>
              <a:t>DROP TABLE statement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 allows you to remove or delete a table from the Oracle database.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E62619-907C-CFE2-FB4E-D0C32558D7D5}"/>
              </a:ext>
            </a:extLst>
          </p:cNvPr>
          <p:cNvSpPr txBox="1"/>
          <p:nvPr/>
        </p:nvSpPr>
        <p:spPr>
          <a:xfrm>
            <a:off x="1204686" y="1928937"/>
            <a:ext cx="97826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SYNTAX: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DROP TABLE [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schema_name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].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table_name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48724-B7E9-C3CA-6B0D-867C97757FDE}"/>
              </a:ext>
            </a:extLst>
          </p:cNvPr>
          <p:cNvSpPr txBox="1"/>
          <p:nvPr/>
        </p:nvSpPr>
        <p:spPr>
          <a:xfrm>
            <a:off x="3447143" y="2759934"/>
            <a:ext cx="34906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rgbClr val="333333"/>
                </a:solidFill>
                <a:latin typeface="Menlo"/>
              </a:rPr>
              <a:t>^ schema name is optional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C3826A-F399-3C94-1222-3C5FD41A348E}"/>
              </a:ext>
            </a:extLst>
          </p:cNvPr>
          <p:cNvSpPr txBox="1"/>
          <p:nvPr/>
        </p:nvSpPr>
        <p:spPr>
          <a:xfrm>
            <a:off x="1204686" y="3485594"/>
            <a:ext cx="3490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DROP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TABLE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M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yCustomers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3742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808" y="448056"/>
            <a:ext cx="10671048" cy="768096"/>
          </a:xfrm>
        </p:spPr>
        <p:txBody>
          <a:bodyPr/>
          <a:lstStyle/>
          <a:p>
            <a:r>
              <a:rPr lang="en-US" altLang="zh-CN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TRUNCATE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445F5-62B7-19AE-B1D0-9E73CD0F747D}"/>
              </a:ext>
            </a:extLst>
          </p:cNvPr>
          <p:cNvSpPr txBox="1"/>
          <p:nvPr/>
        </p:nvSpPr>
        <p:spPr>
          <a:xfrm>
            <a:off x="1204686" y="1216152"/>
            <a:ext cx="97826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TRUNCATE TABLE statement is used to remove all records from a table in Oracle. It performs the same function as a DELETE statement without a WHERE clause.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E62619-907C-CFE2-FB4E-D0C32558D7D5}"/>
              </a:ext>
            </a:extLst>
          </p:cNvPr>
          <p:cNvSpPr txBox="1"/>
          <p:nvPr/>
        </p:nvSpPr>
        <p:spPr>
          <a:xfrm>
            <a:off x="1162740" y="2298269"/>
            <a:ext cx="978262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TRUNCATE TABLE [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schema_name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.]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table_name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48724-B7E9-C3CA-6B0D-867C97757FDE}"/>
              </a:ext>
            </a:extLst>
          </p:cNvPr>
          <p:cNvSpPr txBox="1"/>
          <p:nvPr/>
        </p:nvSpPr>
        <p:spPr>
          <a:xfrm>
            <a:off x="4308711" y="2759934"/>
            <a:ext cx="34906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rgbClr val="333333"/>
                </a:solidFill>
                <a:latin typeface="Menlo"/>
              </a:rPr>
              <a:t>^ schema name is optional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C3826A-F399-3C94-1222-3C5FD41A348E}"/>
              </a:ext>
            </a:extLst>
          </p:cNvPr>
          <p:cNvSpPr txBox="1"/>
          <p:nvPr/>
        </p:nvSpPr>
        <p:spPr>
          <a:xfrm>
            <a:off x="1204686" y="3561794"/>
            <a:ext cx="41039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TRUNCATE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TABLE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M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yCustomers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182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808" y="448056"/>
            <a:ext cx="10671048" cy="768096"/>
          </a:xfrm>
        </p:spPr>
        <p:txBody>
          <a:bodyPr/>
          <a:lstStyle/>
          <a:p>
            <a:r>
              <a:rPr lang="en-US" altLang="zh-CN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COMMENT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17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F94021-2E23-A40B-3764-729E9F6B14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86128" y="1684925"/>
            <a:ext cx="8413786" cy="4954798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>
                <a:solidFill>
                  <a:srgbClr val="333333"/>
                </a:solidFill>
                <a:latin typeface="Helvetica Neue"/>
              </a:rPr>
              <a:t>S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ymbol:</a:t>
            </a:r>
          </a:p>
          <a:p>
            <a:pPr marL="0" indent="0" algn="just">
              <a:buNone/>
            </a:pP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333333"/>
                </a:solidFill>
                <a:latin typeface="Helvetica Neue"/>
              </a:rPr>
              <a:t>-- (double dash)</a:t>
            </a:r>
          </a:p>
          <a:p>
            <a:pPr marL="0" indent="0" algn="just">
              <a:buNone/>
            </a:pP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--select * from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mycustomers</a:t>
            </a: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333333"/>
                </a:solidFill>
                <a:latin typeface="Helvetica Neue"/>
              </a:rPr>
              <a:t>/*  */ </a:t>
            </a:r>
          </a:p>
          <a:p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/*</a:t>
            </a:r>
          </a:p>
          <a:p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CREATE TABLE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MyCustomers</a:t>
            </a:r>
            <a:endParaRPr lang="en-US" sz="1800" b="0" i="1" u="none" strike="noStrike" baseline="0" dirty="0">
              <a:solidFill>
                <a:srgbClr val="008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(</a:t>
            </a:r>
          </a:p>
          <a:p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customer_id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number(10)  PRIMARY KEY ,</a:t>
            </a:r>
          </a:p>
          <a:p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customer_username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varchar2(500) UNIQUE NOT NULL,</a:t>
            </a:r>
          </a:p>
          <a:p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customer_password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varchar2(500)  NOT NULL,</a:t>
            </a:r>
          </a:p>
          <a:p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date_created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date default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sysdate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NOT NULL,</a:t>
            </a:r>
          </a:p>
          <a:p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no_of_transactions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number default 0 not null</a:t>
            </a:r>
          </a:p>
          <a:p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);</a:t>
            </a:r>
          </a:p>
          <a:p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*/</a:t>
            </a:r>
            <a:endParaRPr lang="en-US" dirty="0">
              <a:solidFill>
                <a:srgbClr val="333333"/>
              </a:solidFill>
              <a:latin typeface="Helvetica Neue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445F5-62B7-19AE-B1D0-9E73CD0F747D}"/>
              </a:ext>
            </a:extLst>
          </p:cNvPr>
          <p:cNvSpPr txBox="1"/>
          <p:nvPr/>
        </p:nvSpPr>
        <p:spPr>
          <a:xfrm>
            <a:off x="2252436" y="1302115"/>
            <a:ext cx="97826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 These comments can appear on a single line or span across multiple lines.</a:t>
            </a:r>
            <a:endParaRPr lang="en-US" dirty="0">
              <a:solidFill>
                <a:srgbClr val="333333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7522181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2058D-41B9-00A0-32E7-5BEFA7E4D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24271" y="315826"/>
            <a:ext cx="5568019" cy="1672037"/>
          </a:xfrm>
        </p:spPr>
        <p:txBody>
          <a:bodyPr/>
          <a:lstStyle/>
          <a:p>
            <a:pPr algn="l" eaLnBrk="0" hangingPunct="0">
              <a:spcBef>
                <a:spcPct val="0"/>
              </a:spcBef>
              <a:buClrTx/>
              <a:buFontTx/>
              <a:buNone/>
            </a:pPr>
            <a:r>
              <a:rPr lang="en-US" altLang="en-US" dirty="0"/>
              <a:t>TRANSACTION COTROL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CF6F0D-B402-4EC3-A72C-08B345BCA0D5}"/>
              </a:ext>
            </a:extLst>
          </p:cNvPr>
          <p:cNvSpPr txBox="1"/>
          <p:nvPr/>
        </p:nvSpPr>
        <p:spPr>
          <a:xfrm>
            <a:off x="1724271" y="2191983"/>
            <a:ext cx="136855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rgbClr val="333333"/>
                </a:solidFill>
                <a:latin typeface="Menlo"/>
              </a:rPr>
              <a:t>COMMIT; 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6AFA63-2535-4710-ACBC-9FA6EAA78E7C}"/>
              </a:ext>
            </a:extLst>
          </p:cNvPr>
          <p:cNvSpPr txBox="1"/>
          <p:nvPr/>
        </p:nvSpPr>
        <p:spPr>
          <a:xfrm>
            <a:off x="4508281" y="2191983"/>
            <a:ext cx="572044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Used to save actions/changes permanently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FB5CE0-A050-4B91-8235-4590C60F5732}"/>
              </a:ext>
            </a:extLst>
          </p:cNvPr>
          <p:cNvSpPr txBox="1"/>
          <p:nvPr/>
        </p:nvSpPr>
        <p:spPr>
          <a:xfrm>
            <a:off x="1710725" y="2980894"/>
            <a:ext cx="158828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ROLLBACK;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ECEAFF-F728-41B8-BD57-EF0D1C51EFAB}"/>
              </a:ext>
            </a:extLst>
          </p:cNvPr>
          <p:cNvSpPr txBox="1"/>
          <p:nvPr/>
        </p:nvSpPr>
        <p:spPr>
          <a:xfrm>
            <a:off x="4494734" y="2980894"/>
            <a:ext cx="54560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rgbClr val="333333"/>
                </a:solidFill>
                <a:latin typeface="Menlo"/>
              </a:rPr>
              <a:t>Undo actions/changes from last COMMIT;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00827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993993C0-4B9D-E61E-8478-33B2C282C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4926" y="107213"/>
            <a:ext cx="4238873" cy="768096"/>
          </a:xfrm>
        </p:spPr>
        <p:txBody>
          <a:bodyPr/>
          <a:lstStyle/>
          <a:p>
            <a:pPr algn="ctr"/>
            <a:r>
              <a:rPr lang="en-US" dirty="0"/>
              <a:t>WHERE CLAUSE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44770A-0C66-172D-45DC-3C61D9672337}"/>
              </a:ext>
            </a:extLst>
          </p:cNvPr>
          <p:cNvSpPr txBox="1"/>
          <p:nvPr/>
        </p:nvSpPr>
        <p:spPr>
          <a:xfrm>
            <a:off x="4574926" y="934576"/>
            <a:ext cx="61002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dirty="0"/>
              <a:t>Used to limit the Rows That Are Selected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225CEA6-8367-01F5-614A-8B5DF4E5B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699" y="1738532"/>
            <a:ext cx="6011333" cy="388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782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65E9-D88A-55D3-9D42-BD1C24B6D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solidFill>
                  <a:schemeClr val="accent6"/>
                </a:solidFill>
                <a:latin typeface="Arial Black" panose="020B0604020202020204" pitchFamily="34" charset="0"/>
                <a:ea typeface="Arial Regular" pitchFamily="34" charset="-122"/>
                <a:cs typeface="Arial Black" panose="020B0604020202020204" pitchFamily="34" charset="0"/>
              </a:rPr>
              <a:t>AGENDA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F66E5-D2D7-172B-46BA-FEBFE092C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and Advance SQL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5318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2B792AE-DE23-1A2C-92FB-675F57CDA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3847" y="219482"/>
            <a:ext cx="3762176" cy="588963"/>
          </a:xfrm>
        </p:spPr>
        <p:txBody>
          <a:bodyPr/>
          <a:lstStyle/>
          <a:p>
            <a:r>
              <a:rPr lang="en-US" dirty="0"/>
              <a:t>CONCATINATION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B7930CD9-0F5E-0E25-7D3B-92BF848A2B2E}"/>
              </a:ext>
            </a:extLst>
          </p:cNvPr>
          <p:cNvSpPr txBox="1">
            <a:spLocks/>
          </p:cNvSpPr>
          <p:nvPr/>
        </p:nvSpPr>
        <p:spPr>
          <a:xfrm>
            <a:off x="3368232" y="957895"/>
            <a:ext cx="6751128" cy="85773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SYNTAX: </a:t>
            </a:r>
          </a:p>
          <a:p>
            <a:r>
              <a:rPr lang="en-US" sz="1600" dirty="0">
                <a:solidFill>
                  <a:srgbClr val="212529"/>
                </a:solidFill>
                <a:highlight>
                  <a:srgbClr val="FFFFFF"/>
                </a:highlight>
                <a:latin typeface="Roboto" panose="02000000000000000000" pitchFamily="2" charset="0"/>
              </a:rPr>
              <a:t>SELECT COLUMN/’text’ || COLUMN/’text’ || COLUMN/’text’ AS ALIAS</a:t>
            </a:r>
          </a:p>
          <a:p>
            <a:r>
              <a:rPr lang="en-US" sz="1600" dirty="0">
                <a:solidFill>
                  <a:srgbClr val="212529"/>
                </a:solidFill>
                <a:highlight>
                  <a:srgbClr val="FFFFFF"/>
                </a:highlight>
                <a:latin typeface="Roboto" panose="02000000000000000000" pitchFamily="2" charset="0"/>
              </a:rPr>
              <a:t>FROM TABLE </a:t>
            </a:r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600" dirty="0">
              <a:solidFill>
                <a:srgbClr val="212529"/>
              </a:solidFill>
              <a:latin typeface="Roboto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24FC8D-CD92-B00A-D3EB-C45B465271CC}"/>
              </a:ext>
            </a:extLst>
          </p:cNvPr>
          <p:cNvSpPr txBox="1"/>
          <p:nvPr/>
        </p:nvSpPr>
        <p:spPr>
          <a:xfrm>
            <a:off x="2473234" y="1962507"/>
            <a:ext cx="97949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sng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||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 with last name of '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||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last_name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"FULL NAME"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94EB88E1-0FF0-DB62-379D-398582EC28F0}"/>
              </a:ext>
            </a:extLst>
          </p:cNvPr>
          <p:cNvSpPr txBox="1">
            <a:spLocks/>
          </p:cNvSpPr>
          <p:nvPr/>
        </p:nvSpPr>
        <p:spPr>
          <a:xfrm>
            <a:off x="3368231" y="2987102"/>
            <a:ext cx="7195265" cy="85773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SYNTAX:  </a:t>
            </a:r>
          </a:p>
          <a:p>
            <a:r>
              <a:rPr lang="en-US" sz="1600" dirty="0">
                <a:solidFill>
                  <a:srgbClr val="212529"/>
                </a:solidFill>
                <a:highlight>
                  <a:srgbClr val="FFFFFF"/>
                </a:highlight>
                <a:latin typeface="Roboto" panose="02000000000000000000" pitchFamily="2" charset="0"/>
              </a:rPr>
              <a:t>SELECT CONCAT(COLUMN/’text’, COLUMN/’text’) AS ALIAS</a:t>
            </a:r>
          </a:p>
          <a:p>
            <a:r>
              <a:rPr lang="en-US" sz="1600" dirty="0">
                <a:solidFill>
                  <a:srgbClr val="212529"/>
                </a:solidFill>
                <a:highlight>
                  <a:srgbClr val="FFFFFF"/>
                </a:highlight>
                <a:latin typeface="Roboto" panose="02000000000000000000" pitchFamily="2" charset="0"/>
              </a:rPr>
              <a:t>FROM TABLE </a:t>
            </a:r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600" dirty="0">
              <a:solidFill>
                <a:srgbClr val="212529"/>
              </a:solidFill>
              <a:latin typeface="Roboto" panose="020000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F2526A6-C0FF-C8A2-9F6E-515DD5AA8D17}"/>
              </a:ext>
            </a:extLst>
          </p:cNvPr>
          <p:cNvSpPr txBox="1"/>
          <p:nvPr/>
        </p:nvSpPr>
        <p:spPr>
          <a:xfrm>
            <a:off x="9492586" y="3244668"/>
            <a:ext cx="25385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&lt;- Only accepts 2 parameters unless you use 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concat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 nesting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1E3DB9-9F0C-D3E7-0A4E-5BEB02CA229F}"/>
              </a:ext>
            </a:extLst>
          </p:cNvPr>
          <p:cNvSpPr txBox="1"/>
          <p:nvPr/>
        </p:nvSpPr>
        <p:spPr>
          <a:xfrm>
            <a:off x="9692641" y="1127044"/>
            <a:ext cx="28738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&lt;- Separated by double pipe ||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0DCDC4-695B-B896-B430-A72D9793D621}"/>
              </a:ext>
            </a:extLst>
          </p:cNvPr>
          <p:cNvSpPr txBox="1"/>
          <p:nvPr/>
        </p:nvSpPr>
        <p:spPr>
          <a:xfrm>
            <a:off x="2473233" y="4330130"/>
            <a:ext cx="83386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CONCAT(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eyyyy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abccd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8476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91C31271-C2E0-01DE-8EC0-0CCCC82C5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0944" y="2710"/>
            <a:ext cx="2314448" cy="768096"/>
          </a:xfrm>
        </p:spPr>
        <p:txBody>
          <a:bodyPr/>
          <a:lstStyle/>
          <a:p>
            <a:pPr algn="ctr"/>
            <a:r>
              <a:rPr lang="en-US" dirty="0"/>
              <a:t>ALIAS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DAAB4C8-B6B0-2E13-A6EC-5BD7B0F2BEA7}"/>
              </a:ext>
            </a:extLst>
          </p:cNvPr>
          <p:cNvSpPr txBox="1">
            <a:spLocks/>
          </p:cNvSpPr>
          <p:nvPr/>
        </p:nvSpPr>
        <p:spPr>
          <a:xfrm>
            <a:off x="85101" y="862101"/>
            <a:ext cx="4249833" cy="12799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Ex. </a:t>
            </a:r>
          </a:p>
          <a:p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In SELECT clause</a:t>
            </a:r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sng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pangalan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600" dirty="0">
              <a:solidFill>
                <a:srgbClr val="212529"/>
              </a:solidFill>
              <a:latin typeface="Roboto" panose="02000000000000000000" pitchFamily="2" charset="0"/>
            </a:endParaRP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D1DE4D65-A717-36D7-2E40-E5FA4D47D92A}"/>
              </a:ext>
            </a:extLst>
          </p:cNvPr>
          <p:cNvSpPr txBox="1">
            <a:spLocks/>
          </p:cNvSpPr>
          <p:nvPr/>
        </p:nvSpPr>
        <p:spPr>
          <a:xfrm>
            <a:off x="105517" y="2785535"/>
            <a:ext cx="3860366" cy="16594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Ex. </a:t>
            </a:r>
          </a:p>
          <a:p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In SELECT clause</a:t>
            </a:r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sng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pangalan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last_name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apelyido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600" dirty="0">
              <a:solidFill>
                <a:srgbClr val="212529"/>
              </a:solidFill>
              <a:latin typeface="Roboto" panose="02000000000000000000" pitchFamily="2" charset="0"/>
            </a:endParaRP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5B8E324D-C5D5-2BB0-BDA7-E7A7E8F59D1F}"/>
              </a:ext>
            </a:extLst>
          </p:cNvPr>
          <p:cNvSpPr txBox="1">
            <a:spLocks/>
          </p:cNvSpPr>
          <p:nvPr/>
        </p:nvSpPr>
        <p:spPr>
          <a:xfrm>
            <a:off x="267979" y="2401100"/>
            <a:ext cx="2379427" cy="3844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Roboto" panose="02000000000000000000" pitchFamily="2" charset="0"/>
              </a:rPr>
              <a:t>IN SELECT, AS is optional  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4C411E41-C376-1157-42E9-FF9BC277FE64}"/>
              </a:ext>
            </a:extLst>
          </p:cNvPr>
          <p:cNvSpPr txBox="1">
            <a:spLocks/>
          </p:cNvSpPr>
          <p:nvPr/>
        </p:nvSpPr>
        <p:spPr>
          <a:xfrm>
            <a:off x="4538568" y="1349371"/>
            <a:ext cx="6891431" cy="99669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Ex. </a:t>
            </a:r>
          </a:p>
          <a:p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In FROM clause and WHERE clause</a:t>
            </a:r>
          </a:p>
          <a:p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city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country_name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reg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climate_type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departments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dept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locations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loc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countries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country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regions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reg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DEPT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and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DEPT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LOCATION_ID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LOC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LOCATION_ID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and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LOC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COUNTRY_ID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COUNTRY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COUNTRY_ID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and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COUNTRY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REGION_ID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REG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REGION_ID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;</a:t>
            </a:r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600" dirty="0">
              <a:solidFill>
                <a:srgbClr val="212529"/>
              </a:solidFill>
              <a:latin typeface="Roboto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41C037-6B92-C721-FD28-1AEB06ECF330}"/>
              </a:ext>
            </a:extLst>
          </p:cNvPr>
          <p:cNvSpPr txBox="1"/>
          <p:nvPr/>
        </p:nvSpPr>
        <p:spPr>
          <a:xfrm>
            <a:off x="85101" y="5393035"/>
            <a:ext cx="311370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city ciudad 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locations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ciudad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'Roma'</a:t>
            </a:r>
            <a:endParaRPr lang="en-US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12592260-90FF-9754-277C-F411DDD4EF37}"/>
              </a:ext>
            </a:extLst>
          </p:cNvPr>
          <p:cNvSpPr txBox="1">
            <a:spLocks/>
          </p:cNvSpPr>
          <p:nvPr/>
        </p:nvSpPr>
        <p:spPr>
          <a:xfrm>
            <a:off x="252739" y="4731602"/>
            <a:ext cx="3914555" cy="54313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latin typeface="Roboto" panose="02000000000000000000" pitchFamily="2" charset="0"/>
              </a:rPr>
              <a:t>CANNOT USE ALIAS OF COLUMN AS IDENTIFIER IN WHERE CLAUSE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D53F0ED-8331-5DB0-FEBD-E35979FBE030}"/>
              </a:ext>
            </a:extLst>
          </p:cNvPr>
          <p:cNvSpPr txBox="1"/>
          <p:nvPr/>
        </p:nvSpPr>
        <p:spPr>
          <a:xfrm>
            <a:off x="3965883" y="677435"/>
            <a:ext cx="6121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eaLnBrk="1" hangingPunct="1"/>
            <a:r>
              <a:rPr lang="en-US" altLang="en-US" dirty="0"/>
              <a:t>- Renames a column heading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C97056E-3D0B-4F47-4231-F5D1615D08D7}"/>
              </a:ext>
            </a:extLst>
          </p:cNvPr>
          <p:cNvSpPr txBox="1"/>
          <p:nvPr/>
        </p:nvSpPr>
        <p:spPr>
          <a:xfrm>
            <a:off x="-363486" y="6434667"/>
            <a:ext cx="46984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eaLnBrk="1" hangingPunct="1"/>
            <a:r>
              <a:rPr lang="en-US" altLang="en-US" dirty="0"/>
              <a:t>USE “  “ when it has space, or case sensitive</a:t>
            </a:r>
          </a:p>
        </p:txBody>
      </p:sp>
    </p:spTree>
    <p:extLst>
      <p:ext uri="{BB962C8B-B14F-4D97-AF65-F5344CB8AC3E}">
        <p14:creationId xmlns:p14="http://schemas.microsoft.com/office/powerpoint/2010/main" val="41163994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8590" y="280442"/>
            <a:ext cx="7013448" cy="588963"/>
          </a:xfrm>
        </p:spPr>
        <p:txBody>
          <a:bodyPr/>
          <a:lstStyle/>
          <a:p>
            <a:r>
              <a:rPr lang="en-US" dirty="0"/>
              <a:t>Comparison Operators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22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6E11FAE-F62C-1BA9-8027-CE7E1FD6C8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4526" y="3305617"/>
            <a:ext cx="800912" cy="7239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7972757-C1D0-D7C5-9352-E20CB1A05F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8590" y="1154218"/>
            <a:ext cx="5971192" cy="5313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8871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8590" y="280442"/>
            <a:ext cx="7013448" cy="588963"/>
          </a:xfrm>
        </p:spPr>
        <p:txBody>
          <a:bodyPr/>
          <a:lstStyle/>
          <a:p>
            <a:r>
              <a:rPr lang="en-US" dirty="0"/>
              <a:t>Comparison Operators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23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114819-0838-7A84-DB50-384F208F8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664" y="1373209"/>
            <a:ext cx="2819399" cy="47626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44F87A-8D03-5BF2-4B47-61311A340A9A}"/>
              </a:ext>
            </a:extLst>
          </p:cNvPr>
          <p:cNvSpPr txBox="1"/>
          <p:nvPr/>
        </p:nvSpPr>
        <p:spPr>
          <a:xfrm>
            <a:off x="3152954" y="3992935"/>
            <a:ext cx="338879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city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locations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city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LIKE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‘_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okyo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’   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033FD2-3F60-CC7F-FDA1-C318FA9F3790}"/>
              </a:ext>
            </a:extLst>
          </p:cNvPr>
          <p:cNvSpPr txBox="1"/>
          <p:nvPr/>
        </p:nvSpPr>
        <p:spPr>
          <a:xfrm>
            <a:off x="6440149" y="3992935"/>
            <a:ext cx="294539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city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locations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city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LIKE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‘T%’   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86E200-9BB9-28BC-D921-25A94173C702}"/>
              </a:ext>
            </a:extLst>
          </p:cNvPr>
          <p:cNvSpPr txBox="1"/>
          <p:nvPr/>
        </p:nvSpPr>
        <p:spPr>
          <a:xfrm>
            <a:off x="9250970" y="3991065"/>
            <a:ext cx="338879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locations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city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LIKE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'%a'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8EA97C-8A02-F9DC-93F8-19D5EFD2E544}"/>
              </a:ext>
            </a:extLst>
          </p:cNvPr>
          <p:cNvSpPr txBox="1"/>
          <p:nvPr/>
        </p:nvSpPr>
        <p:spPr>
          <a:xfrm>
            <a:off x="3125377" y="2825791"/>
            <a:ext cx="61003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departments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location_id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1700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2500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2700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4FB89F-F4D3-0929-4439-278D0DAB0FC1}"/>
              </a:ext>
            </a:extLst>
          </p:cNvPr>
          <p:cNvSpPr txBox="1"/>
          <p:nvPr/>
        </p:nvSpPr>
        <p:spPr>
          <a:xfrm>
            <a:off x="3152954" y="5017540"/>
            <a:ext cx="610035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is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null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9AD159-37DB-0B51-7B28-1990ACD989C2}"/>
              </a:ext>
            </a:extLst>
          </p:cNvPr>
          <p:cNvSpPr txBox="1"/>
          <p:nvPr/>
        </p:nvSpPr>
        <p:spPr>
          <a:xfrm>
            <a:off x="3176176" y="1595610"/>
            <a:ext cx="911196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employee_id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salary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sweldo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not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employee_id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between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100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AND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150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9BE289-B48C-7FB4-B71A-83D4E737BE74}"/>
              </a:ext>
            </a:extLst>
          </p:cNvPr>
          <p:cNvSpPr txBox="1"/>
          <p:nvPr/>
        </p:nvSpPr>
        <p:spPr>
          <a:xfrm>
            <a:off x="862874" y="6211669"/>
            <a:ext cx="25385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^ Can also add a NOT, 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IS NOT NULL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5B1980-5C35-70AE-57B0-3E6E3DCA80BA}"/>
              </a:ext>
            </a:extLst>
          </p:cNvPr>
          <p:cNvSpPr txBox="1"/>
          <p:nvPr/>
        </p:nvSpPr>
        <p:spPr>
          <a:xfrm>
            <a:off x="8544124" y="5066795"/>
            <a:ext cx="338879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locations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city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LIKE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‘%a%'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089004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8590" y="280442"/>
            <a:ext cx="7013448" cy="588963"/>
          </a:xfrm>
        </p:spPr>
        <p:txBody>
          <a:bodyPr/>
          <a:lstStyle/>
          <a:p>
            <a:r>
              <a:rPr lang="en-US" dirty="0"/>
              <a:t>Arithmetic Operators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BBD890-6A99-C160-C084-2916E23107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74176" y="991183"/>
            <a:ext cx="5971192" cy="588963"/>
          </a:xfrm>
        </p:spPr>
        <p:txBody>
          <a:bodyPr/>
          <a:lstStyle/>
          <a:p>
            <a:r>
              <a:rPr lang="en-US" sz="1600" b="0" i="0" dirty="0">
                <a:solidFill>
                  <a:srgbClr val="212529"/>
                </a:solidFill>
                <a:effectLst/>
                <a:latin typeface="Roboto" panose="02000000000000000000" pitchFamily="2" charset="0"/>
              </a:rPr>
              <a:t>Arithmetic operators can be used in the SELECT, WHERE</a:t>
            </a:r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 </a:t>
            </a:r>
            <a:r>
              <a:rPr lang="en-US" sz="1600" b="0" i="0" dirty="0">
                <a:solidFill>
                  <a:srgbClr val="212529"/>
                </a:solidFill>
                <a:effectLst/>
                <a:latin typeface="Roboto" panose="02000000000000000000" pitchFamily="2" charset="0"/>
              </a:rPr>
              <a:t>clauses. IT FOLLOWS PEMDAS </a:t>
            </a:r>
          </a:p>
          <a:p>
            <a:endParaRPr lang="en-US" sz="1600" dirty="0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24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7EDAA1-6609-BDEA-45AC-D3973F2E2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75" y="938480"/>
            <a:ext cx="4430065" cy="4949119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FCAA51B-FB96-E86D-2F86-FF59C782E631}"/>
              </a:ext>
            </a:extLst>
          </p:cNvPr>
          <p:cNvSpPr txBox="1">
            <a:spLocks/>
          </p:cNvSpPr>
          <p:nvPr/>
        </p:nvSpPr>
        <p:spPr>
          <a:xfrm>
            <a:off x="4674036" y="1721487"/>
            <a:ext cx="7136964" cy="213899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Ex. </a:t>
            </a:r>
          </a:p>
          <a:p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In SELECT clause</a:t>
            </a:r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salary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+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salary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0.5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salary_increase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;</a:t>
            </a:r>
          </a:p>
          <a:p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600" dirty="0">
              <a:solidFill>
                <a:srgbClr val="212529"/>
              </a:solidFill>
              <a:latin typeface="Roboto" panose="02000000000000000000" pitchFamily="2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6E11FAE-F62C-1BA9-8027-CE7E1FD6C8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5001" y="3218244"/>
            <a:ext cx="800912" cy="7239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0083216-C066-E107-D3BC-5453606173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8625" y="3277925"/>
            <a:ext cx="1780796" cy="723900"/>
          </a:xfrm>
          <a:prstGeom prst="rect">
            <a:avLst/>
          </a:prstGeom>
        </p:spPr>
      </p:pic>
      <p:sp>
        <p:nvSpPr>
          <p:cNvPr id="18" name="Arrow: Right 17">
            <a:extLst>
              <a:ext uri="{FF2B5EF4-FFF2-40B4-BE49-F238E27FC236}">
                <a16:creationId xmlns:a16="http://schemas.microsoft.com/office/drawing/2014/main" id="{EA64897A-BF9B-93B1-3EBF-2FA4CE72EC21}"/>
              </a:ext>
            </a:extLst>
          </p:cNvPr>
          <p:cNvSpPr/>
          <p:nvPr/>
        </p:nvSpPr>
        <p:spPr>
          <a:xfrm>
            <a:off x="5605104" y="335854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21FE9A-7AF5-E75E-A138-60D07F51477C}"/>
              </a:ext>
            </a:extLst>
          </p:cNvPr>
          <p:cNvSpPr txBox="1"/>
          <p:nvPr/>
        </p:nvSpPr>
        <p:spPr>
          <a:xfrm>
            <a:off x="4517746" y="4378449"/>
            <a:ext cx="672083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sng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last_name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mod(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salary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2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1</a:t>
            </a:r>
          </a:p>
          <a:p>
            <a:r>
              <a:rPr lang="en-US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--salary is odd number</a:t>
            </a:r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4B78B2F4-0949-B376-D1B1-A455B6A2FF7A}"/>
              </a:ext>
            </a:extLst>
          </p:cNvPr>
          <p:cNvSpPr txBox="1">
            <a:spLocks/>
          </p:cNvSpPr>
          <p:nvPr/>
        </p:nvSpPr>
        <p:spPr>
          <a:xfrm>
            <a:off x="4674036" y="4118968"/>
            <a:ext cx="4597119" cy="4528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212529"/>
                </a:solidFill>
                <a:latin typeface="Roboto" panose="02000000000000000000" pitchFamily="2" charset="0"/>
              </a:rPr>
              <a:t>In WHERE clause</a:t>
            </a:r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600" dirty="0">
              <a:solidFill>
                <a:srgbClr val="212529"/>
              </a:solidFill>
              <a:latin typeface="Roboto" panose="02000000000000000000" pitchFamily="2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F814C84-1F74-DA67-DE3C-534CD4EB61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1011845"/>
              </p:ext>
            </p:extLst>
          </p:nvPr>
        </p:nvGraphicFramePr>
        <p:xfrm>
          <a:off x="154374" y="5887599"/>
          <a:ext cx="4430066" cy="640080"/>
        </p:xfrm>
        <a:graphic>
          <a:graphicData uri="http://schemas.openxmlformats.org/drawingml/2006/table">
            <a:tbl>
              <a:tblPr/>
              <a:tblGrid>
                <a:gridCol w="2215033">
                  <a:extLst>
                    <a:ext uri="{9D8B030D-6E8A-4147-A177-3AD203B41FA5}">
                      <a16:colId xmlns:a16="http://schemas.microsoft.com/office/drawing/2014/main" val="2806340849"/>
                    </a:ext>
                  </a:extLst>
                </a:gridCol>
                <a:gridCol w="2215033">
                  <a:extLst>
                    <a:ext uri="{9D8B030D-6E8A-4147-A177-3AD203B41FA5}">
                      <a16:colId xmlns:a16="http://schemas.microsoft.com/office/drawing/2014/main" val="27732616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^ (Power)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Raises one number by another number.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300931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69D80F45-3E2B-77B7-0AA8-38096A100B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59420" y="4537186"/>
            <a:ext cx="3632579" cy="2320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6810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C7EDA-B920-B0B3-D8B9-F692F8F31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8590" y="280442"/>
            <a:ext cx="7013448" cy="588963"/>
          </a:xfrm>
        </p:spPr>
        <p:txBody>
          <a:bodyPr/>
          <a:lstStyle/>
          <a:p>
            <a:r>
              <a:rPr lang="en-US" dirty="0" err="1"/>
              <a:t>LogiCAL</a:t>
            </a:r>
            <a:r>
              <a:rPr lang="en-US" dirty="0"/>
              <a:t> Operators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8286C4-48BF-3D5B-EE93-BA6DFF0B5F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84" t="-1" r="66700" b="35841"/>
          <a:stretch/>
        </p:blipFill>
        <p:spPr>
          <a:xfrm>
            <a:off x="-28296" y="869405"/>
            <a:ext cx="2813805" cy="388861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E6EC0A2-76FD-1DD8-4EB7-4BFFA880D141}"/>
              </a:ext>
            </a:extLst>
          </p:cNvPr>
          <p:cNvSpPr txBox="1"/>
          <p:nvPr/>
        </p:nvSpPr>
        <p:spPr>
          <a:xfrm>
            <a:off x="2841915" y="1791551"/>
            <a:ext cx="681643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'10’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AND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80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279425-BECC-4A94-4F4E-06B48E004708}"/>
              </a:ext>
            </a:extLst>
          </p:cNvPr>
          <p:cNvSpPr txBox="1"/>
          <p:nvPr/>
        </p:nvSpPr>
        <p:spPr>
          <a:xfrm>
            <a:off x="2841915" y="2898363"/>
            <a:ext cx="746521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'IT_PROG'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'HR_REP'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39E810-EA1F-78B5-3BBB-4FD610ABB47F}"/>
              </a:ext>
            </a:extLst>
          </p:cNvPr>
          <p:cNvSpPr txBox="1"/>
          <p:nvPr/>
        </p:nvSpPr>
        <p:spPr>
          <a:xfrm>
            <a:off x="2841915" y="3834693"/>
            <a:ext cx="466726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locations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NOT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city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'Roma'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1DA7AC-AA12-1B39-8E50-DA7DA07052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8195" y="131779"/>
            <a:ext cx="2813805" cy="2110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7049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FUNCTIONS</a:t>
            </a:r>
          </a:p>
        </p:txBody>
      </p:sp>
      <p:sp>
        <p:nvSpPr>
          <p:cNvPr id="73" name="Footer Placeholder 72">
            <a:extLst>
              <a:ext uri="{FF2B5EF4-FFF2-40B4-BE49-F238E27FC236}">
                <a16:creationId xmlns:a16="http://schemas.microsoft.com/office/drawing/2014/main" id="{253AA363-0A91-5CE9-7764-DD7813D6B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4" name="Slide Number Placeholder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2" name="Arc 4">
            <a:extLst>
              <a:ext uri="{FF2B5EF4-FFF2-40B4-BE49-F238E27FC236}">
                <a16:creationId xmlns:a16="http://schemas.microsoft.com/office/drawing/2014/main" id="{3E3CE67A-547B-2771-D1EC-B198D5EF7454}"/>
              </a:ext>
            </a:extLst>
          </p:cNvPr>
          <p:cNvSpPr>
            <a:spLocks/>
          </p:cNvSpPr>
          <p:nvPr/>
        </p:nvSpPr>
        <p:spPr bwMode="ltGray">
          <a:xfrm>
            <a:off x="7254081" y="2726055"/>
            <a:ext cx="198473" cy="275069"/>
          </a:xfrm>
          <a:custGeom>
            <a:avLst/>
            <a:gdLst>
              <a:gd name="G0" fmla="+- 21600 0 0"/>
              <a:gd name="G1" fmla="+- 0 0 0"/>
              <a:gd name="G2" fmla="+- 21600 0 0"/>
              <a:gd name="T0" fmla="*/ 21600 w 21600"/>
              <a:gd name="T1" fmla="*/ 21600 h 21600"/>
              <a:gd name="T2" fmla="*/ 0 w 21600"/>
              <a:gd name="T3" fmla="*/ 0 h 21600"/>
              <a:gd name="T4" fmla="*/ 21600 w 21600"/>
              <a:gd name="T5" fmla="*/ 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21600" y="21599"/>
                </a:moveTo>
                <a:cubicBezTo>
                  <a:pt x="9670" y="21599"/>
                  <a:pt x="0" y="11929"/>
                  <a:pt x="0" y="0"/>
                </a:cubicBezTo>
              </a:path>
              <a:path w="21600" h="21600" stroke="0" extrusionOk="0">
                <a:moveTo>
                  <a:pt x="21600" y="21599"/>
                </a:moveTo>
                <a:cubicBezTo>
                  <a:pt x="9670" y="21599"/>
                  <a:pt x="0" y="11929"/>
                  <a:pt x="0" y="0"/>
                </a:cubicBezTo>
                <a:lnTo>
                  <a:pt x="2160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rnd">
                <a:solidFill>
                  <a:schemeClr val="tx1"/>
                </a:solidFill>
                <a:round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defPPr>
              <a:defRPr lang="en-US"/>
            </a:defPPr>
            <a:lvl1pPr algn="ctr" rtl="0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6609624-A930-F45F-C924-56292F5887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1140097"/>
              </p:ext>
            </p:extLst>
          </p:nvPr>
        </p:nvGraphicFramePr>
        <p:xfrm>
          <a:off x="758951" y="2726055"/>
          <a:ext cx="3652628" cy="640080"/>
        </p:xfrm>
        <a:graphic>
          <a:graphicData uri="http://schemas.openxmlformats.org/drawingml/2006/table">
            <a:tbl>
              <a:tblPr/>
              <a:tblGrid>
                <a:gridCol w="3219491">
                  <a:extLst>
                    <a:ext uri="{9D8B030D-6E8A-4147-A177-3AD203B41FA5}">
                      <a16:colId xmlns:a16="http://schemas.microsoft.com/office/drawing/2014/main" val="2806340849"/>
                    </a:ext>
                  </a:extLst>
                </a:gridCol>
                <a:gridCol w="433137">
                  <a:extLst>
                    <a:ext uri="{9D8B030D-6E8A-4147-A177-3AD203B41FA5}">
                      <a16:colId xmlns:a16="http://schemas.microsoft.com/office/drawing/2014/main" val="2773261601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ROUND(value, decimal place)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dirty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300931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0529F84-1E8C-41CD-35EF-846FA1F8C3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927329"/>
              </p:ext>
            </p:extLst>
          </p:nvPr>
        </p:nvGraphicFramePr>
        <p:xfrm>
          <a:off x="621791" y="3523849"/>
          <a:ext cx="4527725" cy="640080"/>
        </p:xfrm>
        <a:graphic>
          <a:graphicData uri="http://schemas.openxmlformats.org/drawingml/2006/table">
            <a:tbl>
              <a:tblPr/>
              <a:tblGrid>
                <a:gridCol w="3990817">
                  <a:extLst>
                    <a:ext uri="{9D8B030D-6E8A-4147-A177-3AD203B41FA5}">
                      <a16:colId xmlns:a16="http://schemas.microsoft.com/office/drawing/2014/main" val="2806340849"/>
                    </a:ext>
                  </a:extLst>
                </a:gridCol>
                <a:gridCol w="536908">
                  <a:extLst>
                    <a:ext uri="{9D8B030D-6E8A-4147-A177-3AD203B41FA5}">
                      <a16:colId xmlns:a16="http://schemas.microsoft.com/office/drawing/2014/main" val="2773261601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TRUNC(value, decimal place to trim)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dirty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300931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3C97BB88-4FCD-B08A-B529-24BC9ED73B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9085750"/>
              </p:ext>
            </p:extLst>
          </p:nvPr>
        </p:nvGraphicFramePr>
        <p:xfrm>
          <a:off x="621792" y="4580382"/>
          <a:ext cx="3652628" cy="640080"/>
        </p:xfrm>
        <a:graphic>
          <a:graphicData uri="http://schemas.openxmlformats.org/drawingml/2006/table">
            <a:tbl>
              <a:tblPr/>
              <a:tblGrid>
                <a:gridCol w="3219491">
                  <a:extLst>
                    <a:ext uri="{9D8B030D-6E8A-4147-A177-3AD203B41FA5}">
                      <a16:colId xmlns:a16="http://schemas.microsoft.com/office/drawing/2014/main" val="2806340849"/>
                    </a:ext>
                  </a:extLst>
                </a:gridCol>
                <a:gridCol w="433137">
                  <a:extLst>
                    <a:ext uri="{9D8B030D-6E8A-4147-A177-3AD203B41FA5}">
                      <a16:colId xmlns:a16="http://schemas.microsoft.com/office/drawing/2014/main" val="2773261601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MOD(dividend, divisor)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US" dirty="0">
                        <a:effectLst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300931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53E862A7-914E-BA76-204A-0F1D6D7E9535}"/>
              </a:ext>
            </a:extLst>
          </p:cNvPr>
          <p:cNvSpPr txBox="1"/>
          <p:nvPr/>
        </p:nvSpPr>
        <p:spPr>
          <a:xfrm>
            <a:off x="5670885" y="3689683"/>
            <a:ext cx="61120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</a:t>
            </a:r>
            <a:r>
              <a:rPr lang="en-US" dirty="0" err="1"/>
              <a:t>trunc</a:t>
            </a:r>
            <a:r>
              <a:rPr lang="en-US" dirty="0"/>
              <a:t>(210 + 250 * 2 / 3, 3) from dual;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5294B5-9D0F-CC54-3FAA-4C5C5BEFCE65}"/>
              </a:ext>
            </a:extLst>
          </p:cNvPr>
          <p:cNvSpPr txBox="1"/>
          <p:nvPr/>
        </p:nvSpPr>
        <p:spPr>
          <a:xfrm>
            <a:off x="5670885" y="2831509"/>
            <a:ext cx="61120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round(210 + 250 * 2 / 3, 2) from dual;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15B66F-9E7B-CCD4-427F-3A7180BBA139}"/>
              </a:ext>
            </a:extLst>
          </p:cNvPr>
          <p:cNvSpPr txBox="1"/>
          <p:nvPr/>
        </p:nvSpPr>
        <p:spPr>
          <a:xfrm>
            <a:off x="5670885" y="4688775"/>
            <a:ext cx="61120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MOD(100, 2) from dual;</a:t>
            </a:r>
          </a:p>
        </p:txBody>
      </p:sp>
    </p:spTree>
    <p:extLst>
      <p:ext uri="{BB962C8B-B14F-4D97-AF65-F5344CB8AC3E}">
        <p14:creationId xmlns:p14="http://schemas.microsoft.com/office/powerpoint/2010/main" val="26669624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&amp; CHARACTER FUNCTIONS</a:t>
            </a:r>
          </a:p>
        </p:txBody>
      </p:sp>
      <p:sp>
        <p:nvSpPr>
          <p:cNvPr id="73" name="Footer Placeholder 72">
            <a:extLst>
              <a:ext uri="{FF2B5EF4-FFF2-40B4-BE49-F238E27FC236}">
                <a16:creationId xmlns:a16="http://schemas.microsoft.com/office/drawing/2014/main" id="{253AA363-0A91-5CE9-7764-DD7813D6B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4" name="Slide Number Placeholder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AA1A71-6B32-63F9-8D8B-4B88FFF39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7756" y="2495419"/>
            <a:ext cx="5631329" cy="4505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9301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3">
            <a:extLst>
              <a:ext uri="{FF2B5EF4-FFF2-40B4-BE49-F238E27FC236}">
                <a16:creationId xmlns:a16="http://schemas.microsoft.com/office/drawing/2014/main" id="{5AB78E13-5940-7484-B983-88C3B781C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8075"/>
            <a:ext cx="10671048" cy="768096"/>
          </a:xfrm>
        </p:spPr>
        <p:txBody>
          <a:bodyPr/>
          <a:lstStyle/>
          <a:p>
            <a:r>
              <a:rPr lang="en-US" dirty="0"/>
              <a:t>CASE FUNCTIONS</a:t>
            </a:r>
          </a:p>
        </p:txBody>
      </p:sp>
      <p:sp>
        <p:nvSpPr>
          <p:cNvPr id="64" name="Title 3">
            <a:extLst>
              <a:ext uri="{FF2B5EF4-FFF2-40B4-BE49-F238E27FC236}">
                <a16:creationId xmlns:a16="http://schemas.microsoft.com/office/drawing/2014/main" id="{F5660E27-310F-3924-D982-CF9F7E649111}"/>
              </a:ext>
            </a:extLst>
          </p:cNvPr>
          <p:cNvSpPr txBox="1">
            <a:spLocks/>
          </p:cNvSpPr>
          <p:nvPr/>
        </p:nvSpPr>
        <p:spPr>
          <a:xfrm>
            <a:off x="-437388" y="1330114"/>
            <a:ext cx="5009388" cy="768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graphicFrame>
        <p:nvGraphicFramePr>
          <p:cNvPr id="65" name="Table 64">
            <a:extLst>
              <a:ext uri="{FF2B5EF4-FFF2-40B4-BE49-F238E27FC236}">
                <a16:creationId xmlns:a16="http://schemas.microsoft.com/office/drawing/2014/main" id="{BD121D32-3955-A533-3AC3-B5C567E767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686892"/>
              </p:ext>
            </p:extLst>
          </p:nvPr>
        </p:nvGraphicFramePr>
        <p:xfrm>
          <a:off x="758952" y="1951375"/>
          <a:ext cx="4430066" cy="640080"/>
        </p:xfrm>
        <a:graphic>
          <a:graphicData uri="http://schemas.openxmlformats.org/drawingml/2006/table">
            <a:tbl>
              <a:tblPr/>
              <a:tblGrid>
                <a:gridCol w="2215033">
                  <a:extLst>
                    <a:ext uri="{9D8B030D-6E8A-4147-A177-3AD203B41FA5}">
                      <a16:colId xmlns:a16="http://schemas.microsoft.com/office/drawing/2014/main" val="2806340849"/>
                    </a:ext>
                  </a:extLst>
                </a:gridCol>
                <a:gridCol w="2215033">
                  <a:extLst>
                    <a:ext uri="{9D8B030D-6E8A-4147-A177-3AD203B41FA5}">
                      <a16:colId xmlns:a16="http://schemas.microsoft.com/office/drawing/2014/main" val="27732616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LOWER()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Lower  case all in parameter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300931"/>
                  </a:ext>
                </a:extLst>
              </a:tr>
            </a:tbl>
          </a:graphicData>
        </a:graphic>
      </p:graphicFrame>
      <p:sp>
        <p:nvSpPr>
          <p:cNvPr id="67" name="TextBox 66">
            <a:extLst>
              <a:ext uri="{FF2B5EF4-FFF2-40B4-BE49-F238E27FC236}">
                <a16:creationId xmlns:a16="http://schemas.microsoft.com/office/drawing/2014/main" id="{C58D61C6-5A8B-F2DC-1D3B-30C5D2DA18A8}"/>
              </a:ext>
            </a:extLst>
          </p:cNvPr>
          <p:cNvSpPr txBox="1"/>
          <p:nvPr/>
        </p:nvSpPr>
        <p:spPr>
          <a:xfrm>
            <a:off x="2721428" y="2970963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LOWER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LOWER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ad_vp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</a:t>
            </a:r>
            <a:endParaRPr lang="en-US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D2FB912-4F23-2D7F-18F7-EBB9D1CCC2A5}"/>
              </a:ext>
            </a:extLst>
          </p:cNvPr>
          <p:cNvSpPr txBox="1"/>
          <p:nvPr/>
        </p:nvSpPr>
        <p:spPr>
          <a:xfrm>
            <a:off x="2721428" y="5463954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LOWER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ad_vp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71C4247-7D0A-3049-2111-D900833336B6}"/>
              </a:ext>
            </a:extLst>
          </p:cNvPr>
          <p:cNvSpPr txBox="1"/>
          <p:nvPr/>
        </p:nvSpPr>
        <p:spPr>
          <a:xfrm>
            <a:off x="7786914" y="3244334"/>
            <a:ext cx="1473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w/ output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064966F-2DAE-0516-B955-CDE572699185}"/>
              </a:ext>
            </a:extLst>
          </p:cNvPr>
          <p:cNvSpPr txBox="1"/>
          <p:nvPr/>
        </p:nvSpPr>
        <p:spPr>
          <a:xfrm rot="21390791">
            <a:off x="7786914" y="5740953"/>
            <a:ext cx="1683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w/o output</a:t>
            </a:r>
            <a:endParaRPr lang="en-US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23932D0-2E7C-C181-B4FA-8C4933C4CC3E}"/>
              </a:ext>
            </a:extLst>
          </p:cNvPr>
          <p:cNvSpPr txBox="1"/>
          <p:nvPr/>
        </p:nvSpPr>
        <p:spPr>
          <a:xfrm>
            <a:off x="4093449" y="3969512"/>
            <a:ext cx="44300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^ The value will 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depent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 on identifier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2697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3">
            <a:extLst>
              <a:ext uri="{FF2B5EF4-FFF2-40B4-BE49-F238E27FC236}">
                <a16:creationId xmlns:a16="http://schemas.microsoft.com/office/drawing/2014/main" id="{5AB78E13-5940-7484-B983-88C3B781C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8075"/>
            <a:ext cx="10671048" cy="768096"/>
          </a:xfrm>
        </p:spPr>
        <p:txBody>
          <a:bodyPr/>
          <a:lstStyle/>
          <a:p>
            <a:r>
              <a:rPr lang="en-US" dirty="0"/>
              <a:t>CASE FUNCTIONS</a:t>
            </a:r>
          </a:p>
        </p:txBody>
      </p:sp>
      <p:sp>
        <p:nvSpPr>
          <p:cNvPr id="64" name="Title 3">
            <a:extLst>
              <a:ext uri="{FF2B5EF4-FFF2-40B4-BE49-F238E27FC236}">
                <a16:creationId xmlns:a16="http://schemas.microsoft.com/office/drawing/2014/main" id="{F5660E27-310F-3924-D982-CF9F7E649111}"/>
              </a:ext>
            </a:extLst>
          </p:cNvPr>
          <p:cNvSpPr txBox="1">
            <a:spLocks/>
          </p:cNvSpPr>
          <p:nvPr/>
        </p:nvSpPr>
        <p:spPr>
          <a:xfrm>
            <a:off x="-437388" y="1330114"/>
            <a:ext cx="5009388" cy="768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graphicFrame>
        <p:nvGraphicFramePr>
          <p:cNvPr id="65" name="Table 64">
            <a:extLst>
              <a:ext uri="{FF2B5EF4-FFF2-40B4-BE49-F238E27FC236}">
                <a16:creationId xmlns:a16="http://schemas.microsoft.com/office/drawing/2014/main" id="{BD121D32-3955-A533-3AC3-B5C567E767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9719712"/>
              </p:ext>
            </p:extLst>
          </p:nvPr>
        </p:nvGraphicFramePr>
        <p:xfrm>
          <a:off x="1045914" y="2232153"/>
          <a:ext cx="4430066" cy="640080"/>
        </p:xfrm>
        <a:graphic>
          <a:graphicData uri="http://schemas.openxmlformats.org/drawingml/2006/table">
            <a:tbl>
              <a:tblPr/>
              <a:tblGrid>
                <a:gridCol w="2215033">
                  <a:extLst>
                    <a:ext uri="{9D8B030D-6E8A-4147-A177-3AD203B41FA5}">
                      <a16:colId xmlns:a16="http://schemas.microsoft.com/office/drawing/2014/main" val="2806340849"/>
                    </a:ext>
                  </a:extLst>
                </a:gridCol>
                <a:gridCol w="2215033">
                  <a:extLst>
                    <a:ext uri="{9D8B030D-6E8A-4147-A177-3AD203B41FA5}">
                      <a16:colId xmlns:a16="http://schemas.microsoft.com/office/drawing/2014/main" val="27732616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UPPER()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Upper  case all in parameter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300931"/>
                  </a:ext>
                </a:extLst>
              </a:tr>
            </a:tbl>
          </a:graphicData>
        </a:graphic>
      </p:graphicFrame>
      <p:sp>
        <p:nvSpPr>
          <p:cNvPr id="67" name="TextBox 66">
            <a:extLst>
              <a:ext uri="{FF2B5EF4-FFF2-40B4-BE49-F238E27FC236}">
                <a16:creationId xmlns:a16="http://schemas.microsoft.com/office/drawing/2014/main" id="{C58D61C6-5A8B-F2DC-1D3B-30C5D2DA18A8}"/>
              </a:ext>
            </a:extLst>
          </p:cNvPr>
          <p:cNvSpPr txBox="1"/>
          <p:nvPr/>
        </p:nvSpPr>
        <p:spPr>
          <a:xfrm>
            <a:off x="2721428" y="2970963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'PRESIDENT'</a:t>
            </a:r>
            <a:endParaRPr lang="en-US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D2FB912-4F23-2D7F-18F7-EBB9D1CCC2A5}"/>
              </a:ext>
            </a:extLst>
          </p:cNvPr>
          <p:cNvSpPr txBox="1"/>
          <p:nvPr/>
        </p:nvSpPr>
        <p:spPr>
          <a:xfrm>
            <a:off x="2721428" y="4349820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'PRESIDENT'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71C4247-7D0A-3049-2111-D900833336B6}"/>
              </a:ext>
            </a:extLst>
          </p:cNvPr>
          <p:cNvSpPr txBox="1"/>
          <p:nvPr/>
        </p:nvSpPr>
        <p:spPr>
          <a:xfrm>
            <a:off x="8411028" y="3237468"/>
            <a:ext cx="1473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w/ output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064966F-2DAE-0516-B955-CDE572699185}"/>
              </a:ext>
            </a:extLst>
          </p:cNvPr>
          <p:cNvSpPr txBox="1"/>
          <p:nvPr/>
        </p:nvSpPr>
        <p:spPr>
          <a:xfrm>
            <a:off x="8305799" y="4652609"/>
            <a:ext cx="1683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w/o output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111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40BC6-9DA0-FB4D-8879-DC8B3958C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5929" y="457200"/>
            <a:ext cx="6766560" cy="768096"/>
          </a:xfrm>
        </p:spPr>
        <p:txBody>
          <a:bodyPr/>
          <a:lstStyle/>
          <a:p>
            <a:r>
              <a:rPr lang="en-US" dirty="0"/>
              <a:t>What is SQL?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B8C4B-3A3C-9FD1-59FB-1666C1F093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5929" y="1250696"/>
            <a:ext cx="6117688" cy="4063426"/>
          </a:xfrm>
        </p:spPr>
        <p:txBody>
          <a:bodyPr/>
          <a:lstStyle/>
          <a:p>
            <a:r>
              <a:rPr lang="en-US" altLang="en-US" sz="2400" dirty="0"/>
              <a:t>Structured Query Language is the standard  language used for relational database management systems (RDBMS). What is RDBMS? A database management system that manages data as a collection of tables in which all relationships are represented by common values in related tables</a:t>
            </a:r>
          </a:p>
          <a:p>
            <a:endParaRPr lang="en-US" altLang="en-US" sz="2400" dirty="0"/>
          </a:p>
          <a:p>
            <a:endParaRPr lang="en-US" sz="2000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7FC3FD3F-45EE-74E3-AD64-441303B83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827CE6-636F-3801-6274-A6492444A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66" y="442912"/>
            <a:ext cx="4762500" cy="597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6220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3">
            <a:extLst>
              <a:ext uri="{FF2B5EF4-FFF2-40B4-BE49-F238E27FC236}">
                <a16:creationId xmlns:a16="http://schemas.microsoft.com/office/drawing/2014/main" id="{5AB78E13-5940-7484-B983-88C3B781C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8075"/>
            <a:ext cx="10671048" cy="768096"/>
          </a:xfrm>
        </p:spPr>
        <p:txBody>
          <a:bodyPr/>
          <a:lstStyle/>
          <a:p>
            <a:r>
              <a:rPr lang="en-US" dirty="0"/>
              <a:t>CASE FUNCTIONS</a:t>
            </a:r>
          </a:p>
        </p:txBody>
      </p:sp>
      <p:sp>
        <p:nvSpPr>
          <p:cNvPr id="64" name="Title 3">
            <a:extLst>
              <a:ext uri="{FF2B5EF4-FFF2-40B4-BE49-F238E27FC236}">
                <a16:creationId xmlns:a16="http://schemas.microsoft.com/office/drawing/2014/main" id="{F5660E27-310F-3924-D982-CF9F7E649111}"/>
              </a:ext>
            </a:extLst>
          </p:cNvPr>
          <p:cNvSpPr txBox="1">
            <a:spLocks/>
          </p:cNvSpPr>
          <p:nvPr/>
        </p:nvSpPr>
        <p:spPr>
          <a:xfrm>
            <a:off x="-437388" y="1330114"/>
            <a:ext cx="5009388" cy="768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graphicFrame>
        <p:nvGraphicFramePr>
          <p:cNvPr id="65" name="Table 64">
            <a:extLst>
              <a:ext uri="{FF2B5EF4-FFF2-40B4-BE49-F238E27FC236}">
                <a16:creationId xmlns:a16="http://schemas.microsoft.com/office/drawing/2014/main" id="{BD121D32-3955-A533-3AC3-B5C567E767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0620099"/>
              </p:ext>
            </p:extLst>
          </p:nvPr>
        </p:nvGraphicFramePr>
        <p:xfrm>
          <a:off x="758952" y="1878397"/>
          <a:ext cx="4430066" cy="640080"/>
        </p:xfrm>
        <a:graphic>
          <a:graphicData uri="http://schemas.openxmlformats.org/drawingml/2006/table">
            <a:tbl>
              <a:tblPr/>
              <a:tblGrid>
                <a:gridCol w="2215033">
                  <a:extLst>
                    <a:ext uri="{9D8B030D-6E8A-4147-A177-3AD203B41FA5}">
                      <a16:colId xmlns:a16="http://schemas.microsoft.com/office/drawing/2014/main" val="2806340849"/>
                    </a:ext>
                  </a:extLst>
                </a:gridCol>
                <a:gridCol w="2215033">
                  <a:extLst>
                    <a:ext uri="{9D8B030D-6E8A-4147-A177-3AD203B41FA5}">
                      <a16:colId xmlns:a16="http://schemas.microsoft.com/office/drawing/2014/main" val="27732616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INNITCAP()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dirty="0">
                          <a:effectLst/>
                        </a:rPr>
                        <a:t>Initialize the first letter in parameter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300931"/>
                  </a:ext>
                </a:extLst>
              </a:tr>
            </a:tbl>
          </a:graphicData>
        </a:graphic>
      </p:graphicFrame>
      <p:sp>
        <p:nvSpPr>
          <p:cNvPr id="67" name="TextBox 66">
            <a:extLst>
              <a:ext uri="{FF2B5EF4-FFF2-40B4-BE49-F238E27FC236}">
                <a16:creationId xmlns:a16="http://schemas.microsoft.com/office/drawing/2014/main" id="{C58D61C6-5A8B-F2DC-1D3B-30C5D2DA18A8}"/>
              </a:ext>
            </a:extLst>
          </p:cNvPr>
          <p:cNvSpPr txBox="1"/>
          <p:nvPr/>
        </p:nvSpPr>
        <p:spPr>
          <a:xfrm>
            <a:off x="2721428" y="2970963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'PRESIDENT'</a:t>
            </a:r>
            <a:endParaRPr lang="en-US" dirty="0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D2FB912-4F23-2D7F-18F7-EBB9D1CCC2A5}"/>
              </a:ext>
            </a:extLst>
          </p:cNvPr>
          <p:cNvSpPr txBox="1"/>
          <p:nvPr/>
        </p:nvSpPr>
        <p:spPr>
          <a:xfrm>
            <a:off x="2721428" y="4349820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'PRESIDENT'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71C4247-7D0A-3049-2111-D900833336B6}"/>
              </a:ext>
            </a:extLst>
          </p:cNvPr>
          <p:cNvSpPr txBox="1"/>
          <p:nvPr/>
        </p:nvSpPr>
        <p:spPr>
          <a:xfrm>
            <a:off x="8411028" y="3237468"/>
            <a:ext cx="1473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w/ output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3064966F-2DAE-0516-B955-CDE572699185}"/>
              </a:ext>
            </a:extLst>
          </p:cNvPr>
          <p:cNvSpPr txBox="1"/>
          <p:nvPr/>
        </p:nvSpPr>
        <p:spPr>
          <a:xfrm>
            <a:off x="8305799" y="4652609"/>
            <a:ext cx="1683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w/o output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5844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705431F-1B76-20ED-68C2-1CA606DAE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 FUNCTIONS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E771A9-47C0-D05D-D75D-0F633881DC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326"/>
          <a:stretch/>
        </p:blipFill>
        <p:spPr>
          <a:xfrm>
            <a:off x="374305" y="1683657"/>
            <a:ext cx="2296324" cy="42962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886780-2BDD-8708-6103-B194E8FB2D18}"/>
              </a:ext>
            </a:extLst>
          </p:cNvPr>
          <p:cNvSpPr txBox="1"/>
          <p:nvPr/>
        </p:nvSpPr>
        <p:spPr>
          <a:xfrm>
            <a:off x="2675581" y="2566139"/>
            <a:ext cx="8754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SUBSTR:  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SUBSTR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2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10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935939-A560-0511-7DB9-A0001A140D51}"/>
              </a:ext>
            </a:extLst>
          </p:cNvPr>
          <p:cNvSpPr txBox="1"/>
          <p:nvPr/>
        </p:nvSpPr>
        <p:spPr>
          <a:xfrm>
            <a:off x="4506399" y="1429034"/>
            <a:ext cx="41005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TIP: Learn the parameters on each function 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456A37-8488-1C4F-F527-FF704EA3D511}"/>
              </a:ext>
            </a:extLst>
          </p:cNvPr>
          <p:cNvSpPr txBox="1"/>
          <p:nvPr/>
        </p:nvSpPr>
        <p:spPr>
          <a:xfrm>
            <a:off x="3681846" y="2196807"/>
            <a:ext cx="72764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String value,  2</a:t>
            </a:r>
            <a:r>
              <a:rPr lang="en-US" baseline="30000" dirty="0"/>
              <a:t>nd</a:t>
            </a:r>
            <a:r>
              <a:rPr lang="en-US" dirty="0"/>
              <a:t> Place of word,  3</a:t>
            </a:r>
            <a:r>
              <a:rPr lang="en-US" baseline="30000" dirty="0"/>
              <a:t>rd</a:t>
            </a:r>
            <a:r>
              <a:rPr lang="en-US" dirty="0"/>
              <a:t> How many words will return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F5A6D2-62A4-FB8E-41CB-C682641E8A54}"/>
              </a:ext>
            </a:extLst>
          </p:cNvPr>
          <p:cNvSpPr txBox="1"/>
          <p:nvPr/>
        </p:nvSpPr>
        <p:spPr>
          <a:xfrm>
            <a:off x="2675581" y="3097082"/>
            <a:ext cx="9516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INSTR:  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INSTR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'a'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394221-5067-7EB8-FE58-F3D4D3E0BD1A}"/>
              </a:ext>
            </a:extLst>
          </p:cNvPr>
          <p:cNvSpPr txBox="1"/>
          <p:nvPr/>
        </p:nvSpPr>
        <p:spPr>
          <a:xfrm>
            <a:off x="2675581" y="3680189"/>
            <a:ext cx="95164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REPLACE:  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REPLACE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'a'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'o’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4D9E00-7D3E-11BA-9A62-03A35AAD8A89}"/>
              </a:ext>
            </a:extLst>
          </p:cNvPr>
          <p:cNvSpPr txBox="1"/>
          <p:nvPr/>
        </p:nvSpPr>
        <p:spPr>
          <a:xfrm>
            <a:off x="2670629" y="4326520"/>
            <a:ext cx="95164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LPAD:  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sng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min_salary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LPAD(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min_salary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2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'*’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8C6CBA-6C63-CF5D-E0F9-815BA44D2274}"/>
              </a:ext>
            </a:extLst>
          </p:cNvPr>
          <p:cNvSpPr txBox="1"/>
          <p:nvPr/>
        </p:nvSpPr>
        <p:spPr>
          <a:xfrm>
            <a:off x="2675581" y="4863460"/>
            <a:ext cx="95164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R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PAD:  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sng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min_salary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R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PAD(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min_salary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2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'*’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95B6A4-06D0-2C83-BC46-C57424106B17}"/>
              </a:ext>
            </a:extLst>
          </p:cNvPr>
          <p:cNvSpPr txBox="1"/>
          <p:nvPr/>
        </p:nvSpPr>
        <p:spPr>
          <a:xfrm>
            <a:off x="2670628" y="5408903"/>
            <a:ext cx="9516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TRIM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:  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TRIM(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'HelloWorld'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dual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970F49-0CC5-00E1-8376-22028C24965C}"/>
              </a:ext>
            </a:extLst>
          </p:cNvPr>
          <p:cNvSpPr txBox="1"/>
          <p:nvPr/>
        </p:nvSpPr>
        <p:spPr>
          <a:xfrm>
            <a:off x="2859028" y="5685902"/>
            <a:ext cx="54431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This only trim first and last word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178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705431F-1B76-20ED-68C2-1CA606DAE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AGGREGATE FUNCTIONS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4E2EC5-10E8-435E-8696-2883B562021E}"/>
              </a:ext>
            </a:extLst>
          </p:cNvPr>
          <p:cNvSpPr txBox="1"/>
          <p:nvPr/>
        </p:nvSpPr>
        <p:spPr>
          <a:xfrm>
            <a:off x="895025" y="2733483"/>
            <a:ext cx="15433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COUNT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()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7805EE-68D8-4335-830A-0CCF3009D6F6}"/>
              </a:ext>
            </a:extLst>
          </p:cNvPr>
          <p:cNvSpPr txBox="1"/>
          <p:nvPr/>
        </p:nvSpPr>
        <p:spPr>
          <a:xfrm>
            <a:off x="4575047" y="2598003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COUNT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*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'PRESIDENT'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5CB9735-A196-4228-A0E4-6905EE4BB5CE}"/>
              </a:ext>
            </a:extLst>
          </p:cNvPr>
          <p:cNvSpPr txBox="1"/>
          <p:nvPr/>
        </p:nvSpPr>
        <p:spPr>
          <a:xfrm>
            <a:off x="919844" y="3914642"/>
            <a:ext cx="15433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SUM()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77B671B-EC32-4DE6-81A2-969F8F57D6D3}"/>
              </a:ext>
            </a:extLst>
          </p:cNvPr>
          <p:cNvSpPr txBox="1"/>
          <p:nvPr/>
        </p:nvSpPr>
        <p:spPr>
          <a:xfrm>
            <a:off x="4666052" y="3673733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SUM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*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'PRESIDENT'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1A9610C-8261-4879-B75E-C616863F26A0}"/>
              </a:ext>
            </a:extLst>
          </p:cNvPr>
          <p:cNvSpPr txBox="1"/>
          <p:nvPr/>
        </p:nvSpPr>
        <p:spPr>
          <a:xfrm>
            <a:off x="2463220" y="1651205"/>
            <a:ext cx="72764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AGGREGATE functions are used in SELECT and HAVING clause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70A6C9D-DE27-455E-A650-B119FF19BF15}"/>
              </a:ext>
            </a:extLst>
          </p:cNvPr>
          <p:cNvSpPr txBox="1"/>
          <p:nvPr/>
        </p:nvSpPr>
        <p:spPr>
          <a:xfrm>
            <a:off x="895025" y="4812254"/>
            <a:ext cx="15433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AVG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()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C4CC595-DEDA-4530-844C-7F6EBA834C45}"/>
              </a:ext>
            </a:extLst>
          </p:cNvPr>
          <p:cNvSpPr txBox="1"/>
          <p:nvPr/>
        </p:nvSpPr>
        <p:spPr>
          <a:xfrm>
            <a:off x="4575047" y="4811744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AVG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*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'PRESIDENT'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3071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705431F-1B76-20ED-68C2-1CA606DAE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AGGREGATE FUNCTIONS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4E2EC5-10E8-435E-8696-2883B562021E}"/>
              </a:ext>
            </a:extLst>
          </p:cNvPr>
          <p:cNvSpPr txBox="1"/>
          <p:nvPr/>
        </p:nvSpPr>
        <p:spPr>
          <a:xfrm>
            <a:off x="895025" y="2733483"/>
            <a:ext cx="15433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MIN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()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7805EE-68D8-4335-830A-0CCF3009D6F6}"/>
              </a:ext>
            </a:extLst>
          </p:cNvPr>
          <p:cNvSpPr txBox="1"/>
          <p:nvPr/>
        </p:nvSpPr>
        <p:spPr>
          <a:xfrm>
            <a:off x="4575047" y="2598003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MIN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*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'PRESIDENT'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5CB9735-A196-4228-A0E4-6905EE4BB5CE}"/>
              </a:ext>
            </a:extLst>
          </p:cNvPr>
          <p:cNvSpPr txBox="1"/>
          <p:nvPr/>
        </p:nvSpPr>
        <p:spPr>
          <a:xfrm>
            <a:off x="919844" y="3914642"/>
            <a:ext cx="15433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MAX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()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1A9610C-8261-4879-B75E-C616863F26A0}"/>
              </a:ext>
            </a:extLst>
          </p:cNvPr>
          <p:cNvSpPr txBox="1"/>
          <p:nvPr/>
        </p:nvSpPr>
        <p:spPr>
          <a:xfrm>
            <a:off x="2463220" y="1651205"/>
            <a:ext cx="72764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AGGREGATE functions are used in SELECT and HAVING clause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70A6C9D-DE27-455E-A650-B119FF19BF15}"/>
              </a:ext>
            </a:extLst>
          </p:cNvPr>
          <p:cNvSpPr txBox="1"/>
          <p:nvPr/>
        </p:nvSpPr>
        <p:spPr>
          <a:xfrm>
            <a:off x="895025" y="4812254"/>
            <a:ext cx="15433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AVG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()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C4CC595-DEDA-4530-844C-7F6EBA834C45}"/>
              </a:ext>
            </a:extLst>
          </p:cNvPr>
          <p:cNvSpPr txBox="1"/>
          <p:nvPr/>
        </p:nvSpPr>
        <p:spPr>
          <a:xfrm>
            <a:off x="4575047" y="4811744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AVG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*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'PRESIDENT'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0E3C51-0DA1-46BE-AE48-4D7436D98284}"/>
              </a:ext>
            </a:extLst>
          </p:cNvPr>
          <p:cNvSpPr txBox="1"/>
          <p:nvPr/>
        </p:nvSpPr>
        <p:spPr>
          <a:xfrm>
            <a:off x="4575047" y="3712076"/>
            <a:ext cx="63137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MAX</a:t>
            </a:r>
            <a:r>
              <a:rPr lang="en-US" sz="1800" b="0" i="0" u="none" strike="noStrike" baseline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*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UPPER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job_title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'PRESIDENT'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4003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73" name="Footer Placeholder 72">
            <a:extLst>
              <a:ext uri="{FF2B5EF4-FFF2-40B4-BE49-F238E27FC236}">
                <a16:creationId xmlns:a16="http://schemas.microsoft.com/office/drawing/2014/main" id="{253AA363-0A91-5CE9-7764-DD7813D6B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4" name="Slide Number Placeholder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9E77B3-0FBD-31F6-198D-B25C0DA9828F}"/>
              </a:ext>
            </a:extLst>
          </p:cNvPr>
          <p:cNvSpPr txBox="1"/>
          <p:nvPr/>
        </p:nvSpPr>
        <p:spPr>
          <a:xfrm>
            <a:off x="5259437" y="2262833"/>
            <a:ext cx="72764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Combine tables</a:t>
            </a:r>
          </a:p>
        </p:txBody>
      </p:sp>
    </p:spTree>
    <p:extLst>
      <p:ext uri="{BB962C8B-B14F-4D97-AF65-F5344CB8AC3E}">
        <p14:creationId xmlns:p14="http://schemas.microsoft.com/office/powerpoint/2010/main" val="37880200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73" name="Footer Placeholder 72">
            <a:extLst>
              <a:ext uri="{FF2B5EF4-FFF2-40B4-BE49-F238E27FC236}">
                <a16:creationId xmlns:a16="http://schemas.microsoft.com/office/drawing/2014/main" id="{253AA363-0A91-5CE9-7764-DD7813D6B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4" name="Slide Number Placeholder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9E77B3-0FBD-31F6-198D-B25C0DA9828F}"/>
              </a:ext>
            </a:extLst>
          </p:cNvPr>
          <p:cNvSpPr txBox="1"/>
          <p:nvPr/>
        </p:nvSpPr>
        <p:spPr>
          <a:xfrm>
            <a:off x="3614767" y="2522450"/>
            <a:ext cx="49594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Natural join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5F1187-F89A-834C-351C-AF5AB119AB69}"/>
              </a:ext>
            </a:extLst>
          </p:cNvPr>
          <p:cNvSpPr txBox="1"/>
          <p:nvPr/>
        </p:nvSpPr>
        <p:spPr>
          <a:xfrm>
            <a:off x="2997199" y="3429000"/>
            <a:ext cx="84037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NATURAL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JOIN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departments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</a:p>
          <a:p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-- lahat ng common columns ay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pinagsama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2632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73" name="Footer Placeholder 72">
            <a:extLst>
              <a:ext uri="{FF2B5EF4-FFF2-40B4-BE49-F238E27FC236}">
                <a16:creationId xmlns:a16="http://schemas.microsoft.com/office/drawing/2014/main" id="{253AA363-0A91-5CE9-7764-DD7813D6B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4" name="Slide Number Placeholder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9E77B3-0FBD-31F6-198D-B25C0DA9828F}"/>
              </a:ext>
            </a:extLst>
          </p:cNvPr>
          <p:cNvSpPr txBox="1"/>
          <p:nvPr/>
        </p:nvSpPr>
        <p:spPr>
          <a:xfrm>
            <a:off x="3614767" y="2522450"/>
            <a:ext cx="49594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Cross join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5F1187-F89A-834C-351C-AF5AB119AB69}"/>
              </a:ext>
            </a:extLst>
          </p:cNvPr>
          <p:cNvSpPr txBox="1"/>
          <p:nvPr/>
        </p:nvSpPr>
        <p:spPr>
          <a:xfrm>
            <a:off x="2997199" y="3429000"/>
            <a:ext cx="840377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cross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join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</a:p>
          <a:p>
            <a:endParaRPr lang="en-US" dirty="0">
              <a:solidFill>
                <a:srgbClr val="808000"/>
              </a:solidFill>
              <a:highlight>
                <a:srgbClr val="FFFFFF"/>
              </a:highlight>
              <a:latin typeface="Courier"/>
            </a:endParaRPr>
          </a:p>
          <a:p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jobs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D40ED1-BA3B-E328-85D4-89D17995B3CA}"/>
              </a:ext>
            </a:extLst>
          </p:cNvPr>
          <p:cNvSpPr txBox="1"/>
          <p:nvPr/>
        </p:nvSpPr>
        <p:spPr>
          <a:xfrm>
            <a:off x="4245428" y="4827993"/>
            <a:ext cx="4959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-- apply all jobs table to employee</a:t>
            </a:r>
          </a:p>
        </p:txBody>
      </p:sp>
    </p:spTree>
    <p:extLst>
      <p:ext uri="{BB962C8B-B14F-4D97-AF65-F5344CB8AC3E}">
        <p14:creationId xmlns:p14="http://schemas.microsoft.com/office/powerpoint/2010/main" val="3685879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73" name="Footer Placeholder 72">
            <a:extLst>
              <a:ext uri="{FF2B5EF4-FFF2-40B4-BE49-F238E27FC236}">
                <a16:creationId xmlns:a16="http://schemas.microsoft.com/office/drawing/2014/main" id="{253AA363-0A91-5CE9-7764-DD7813D6B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4" name="Slide Number Placeholder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9E77B3-0FBD-31F6-198D-B25C0DA9828F}"/>
              </a:ext>
            </a:extLst>
          </p:cNvPr>
          <p:cNvSpPr txBox="1"/>
          <p:nvPr/>
        </p:nvSpPr>
        <p:spPr>
          <a:xfrm>
            <a:off x="3614767" y="2522450"/>
            <a:ext cx="49594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Join with USING clause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5F1187-F89A-834C-351C-AF5AB119AB69}"/>
              </a:ext>
            </a:extLst>
          </p:cNvPr>
          <p:cNvSpPr txBox="1"/>
          <p:nvPr/>
        </p:nvSpPr>
        <p:spPr>
          <a:xfrm>
            <a:off x="2997199" y="3429000"/>
            <a:ext cx="84037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JOIN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departments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USING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MANAGER_ID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D40ED1-BA3B-E328-85D4-89D17995B3CA}"/>
              </a:ext>
            </a:extLst>
          </p:cNvPr>
          <p:cNvSpPr txBox="1"/>
          <p:nvPr/>
        </p:nvSpPr>
        <p:spPr>
          <a:xfrm>
            <a:off x="4245428" y="4827993"/>
            <a:ext cx="495941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--kung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ano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ang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manager_id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sa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departments,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ibabangga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sa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matching manager id </a:t>
            </a:r>
            <a:r>
              <a:rPr lang="en-US" sz="1800" b="0" i="1" u="none" strike="noStrike" baseline="0" dirty="0" err="1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sa</a:t>
            </a:r>
            <a:r>
              <a:rPr lang="en-US" sz="1800" b="0" i="1" u="none" strike="noStrike" baseline="0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 employees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5736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605826"/>
            <a:ext cx="10671048" cy="768096"/>
          </a:xfrm>
        </p:spPr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73" name="Footer Placeholder 72">
            <a:extLst>
              <a:ext uri="{FF2B5EF4-FFF2-40B4-BE49-F238E27FC236}">
                <a16:creationId xmlns:a16="http://schemas.microsoft.com/office/drawing/2014/main" id="{253AA363-0A91-5CE9-7764-DD7813D6B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4" name="Slide Number Placeholder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9E77B3-0FBD-31F6-198D-B25C0DA9828F}"/>
              </a:ext>
            </a:extLst>
          </p:cNvPr>
          <p:cNvSpPr txBox="1"/>
          <p:nvPr/>
        </p:nvSpPr>
        <p:spPr>
          <a:xfrm>
            <a:off x="3614767" y="1483399"/>
            <a:ext cx="49594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Join with ON clause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5F1187-F89A-834C-351C-AF5AB119AB69}"/>
              </a:ext>
            </a:extLst>
          </p:cNvPr>
          <p:cNvSpPr txBox="1"/>
          <p:nvPr/>
        </p:nvSpPr>
        <p:spPr>
          <a:xfrm>
            <a:off x="1952170" y="2263379"/>
            <a:ext cx="1067104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city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country_name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reg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climate_type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JOIN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departments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DEPT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JOIN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locations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loc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DEPT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LOCATION_ID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LOC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LOCATION_ID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JOIN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countries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country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LOC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COUNTRY_ID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COUNTRY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COUNTRY_ID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JOIN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regions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reg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COUNTRY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REGION_ID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REG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REGION_ID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D40ED1-BA3B-E328-85D4-89D17995B3CA}"/>
              </a:ext>
            </a:extLst>
          </p:cNvPr>
          <p:cNvSpPr txBox="1"/>
          <p:nvPr/>
        </p:nvSpPr>
        <p:spPr>
          <a:xfrm>
            <a:off x="6479726" y="5691992"/>
            <a:ext cx="49594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--with ON clause to connect with matching column from another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16054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605826"/>
            <a:ext cx="10671048" cy="768096"/>
          </a:xfrm>
        </p:spPr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73" name="Footer Placeholder 72">
            <a:extLst>
              <a:ext uri="{FF2B5EF4-FFF2-40B4-BE49-F238E27FC236}">
                <a16:creationId xmlns:a16="http://schemas.microsoft.com/office/drawing/2014/main" id="{253AA363-0A91-5CE9-7764-DD7813D6B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4" name="Slide Number Placeholder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9E77B3-0FBD-31F6-198D-B25C0DA9828F}"/>
              </a:ext>
            </a:extLst>
          </p:cNvPr>
          <p:cNvSpPr txBox="1"/>
          <p:nvPr/>
        </p:nvSpPr>
        <p:spPr>
          <a:xfrm>
            <a:off x="3614767" y="1483399"/>
            <a:ext cx="49594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SELF JOIN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5F1187-F89A-834C-351C-AF5AB119AB69}"/>
              </a:ext>
            </a:extLst>
          </p:cNvPr>
          <p:cNvSpPr txBox="1"/>
          <p:nvPr/>
        </p:nvSpPr>
        <p:spPr>
          <a:xfrm>
            <a:off x="907142" y="2471583"/>
            <a:ext cx="106710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sng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e.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m.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mgr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pPr algn="ctr"/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JOIN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m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pPr algn="ctr"/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e.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manager_id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m.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employee_id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);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D40ED1-BA3B-E328-85D4-89D17995B3CA}"/>
              </a:ext>
            </a:extLst>
          </p:cNvPr>
          <p:cNvSpPr txBox="1"/>
          <p:nvPr/>
        </p:nvSpPr>
        <p:spPr>
          <a:xfrm>
            <a:off x="6479726" y="5691992"/>
            <a:ext cx="4959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Mind the on  condition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564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B219B-7E3A-7E84-6386-37313F0CF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9400" y="2565739"/>
            <a:ext cx="6400800" cy="768096"/>
          </a:xfrm>
        </p:spPr>
        <p:txBody>
          <a:bodyPr/>
          <a:lstStyle/>
          <a:p>
            <a:r>
              <a:rPr lang="en-US" dirty="0">
                <a:latin typeface="Arial Black" panose="020B0604020202020204" pitchFamily="34" charset="0"/>
                <a:cs typeface="Arial Black" panose="020B0604020202020204" pitchFamily="34" charset="0"/>
              </a:rPr>
              <a:t>Basics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E339BF-E6D7-DD0E-AF02-6813852EE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19400" y="3333835"/>
            <a:ext cx="6400800" cy="512064"/>
          </a:xfrm>
        </p:spPr>
        <p:txBody>
          <a:bodyPr/>
          <a:lstStyle/>
          <a:p>
            <a:pPr algn="ctr"/>
            <a:r>
              <a:rPr lang="en-US" sz="2400" dirty="0">
                <a:solidFill>
                  <a:schemeClr val="accent6"/>
                </a:solidFill>
                <a:latin typeface="+mj-lt"/>
                <a:cs typeface="Sabon Next LT" panose="02000500000000000000" pitchFamily="2" charset="0"/>
              </a:rPr>
              <a:t>Of SQL</a:t>
            </a:r>
          </a:p>
        </p:txBody>
      </p:sp>
    </p:spTree>
    <p:extLst>
      <p:ext uri="{BB962C8B-B14F-4D97-AF65-F5344CB8AC3E}">
        <p14:creationId xmlns:p14="http://schemas.microsoft.com/office/powerpoint/2010/main" val="295292380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605826"/>
            <a:ext cx="10671048" cy="768096"/>
          </a:xfrm>
        </p:spPr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73" name="Footer Placeholder 72">
            <a:extLst>
              <a:ext uri="{FF2B5EF4-FFF2-40B4-BE49-F238E27FC236}">
                <a16:creationId xmlns:a16="http://schemas.microsoft.com/office/drawing/2014/main" id="{253AA363-0A91-5CE9-7764-DD7813D6B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4" name="Slide Number Placeholder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9E77B3-0FBD-31F6-198D-B25C0DA9828F}"/>
              </a:ext>
            </a:extLst>
          </p:cNvPr>
          <p:cNvSpPr txBox="1"/>
          <p:nvPr/>
        </p:nvSpPr>
        <p:spPr>
          <a:xfrm>
            <a:off x="3614767" y="1483399"/>
            <a:ext cx="49594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LEFT JOIN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5F1187-F89A-834C-351C-AF5AB119AB69}"/>
              </a:ext>
            </a:extLst>
          </p:cNvPr>
          <p:cNvSpPr txBox="1"/>
          <p:nvPr/>
        </p:nvSpPr>
        <p:spPr>
          <a:xfrm>
            <a:off x="907142" y="2471583"/>
            <a:ext cx="106710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left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join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departments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dep</a:t>
            </a:r>
          </a:p>
          <a:p>
            <a:pPr algn="just"/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</a:p>
          <a:p>
            <a:pPr algn="just"/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order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by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D40ED1-BA3B-E328-85D4-89D17995B3CA}"/>
              </a:ext>
            </a:extLst>
          </p:cNvPr>
          <p:cNvSpPr txBox="1"/>
          <p:nvPr/>
        </p:nvSpPr>
        <p:spPr>
          <a:xfrm>
            <a:off x="6479726" y="5691992"/>
            <a:ext cx="4959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Mind the on  condition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72EA17-47A4-22AC-B379-7B6D793128E0}"/>
              </a:ext>
            </a:extLst>
          </p:cNvPr>
          <p:cNvSpPr txBox="1"/>
          <p:nvPr/>
        </p:nvSpPr>
        <p:spPr>
          <a:xfrm>
            <a:off x="907141" y="3710012"/>
            <a:ext cx="790302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sng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departments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dep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(+)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order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by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534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605826"/>
            <a:ext cx="10671048" cy="768096"/>
          </a:xfrm>
        </p:spPr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73" name="Footer Placeholder 72">
            <a:extLst>
              <a:ext uri="{FF2B5EF4-FFF2-40B4-BE49-F238E27FC236}">
                <a16:creationId xmlns:a16="http://schemas.microsoft.com/office/drawing/2014/main" id="{253AA363-0A91-5CE9-7764-DD7813D6B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4" name="Slide Number Placeholder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9E77B3-0FBD-31F6-198D-B25C0DA9828F}"/>
              </a:ext>
            </a:extLst>
          </p:cNvPr>
          <p:cNvSpPr txBox="1"/>
          <p:nvPr/>
        </p:nvSpPr>
        <p:spPr>
          <a:xfrm>
            <a:off x="3614767" y="1483399"/>
            <a:ext cx="49594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RIGHT JOIN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5F1187-F89A-834C-351C-AF5AB119AB69}"/>
              </a:ext>
            </a:extLst>
          </p:cNvPr>
          <p:cNvSpPr txBox="1"/>
          <p:nvPr/>
        </p:nvSpPr>
        <p:spPr>
          <a:xfrm>
            <a:off x="907142" y="2471583"/>
            <a:ext cx="106710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sng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right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join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departments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dep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order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by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D40ED1-BA3B-E328-85D4-89D17995B3CA}"/>
              </a:ext>
            </a:extLst>
          </p:cNvPr>
          <p:cNvSpPr txBox="1"/>
          <p:nvPr/>
        </p:nvSpPr>
        <p:spPr>
          <a:xfrm>
            <a:off x="6479726" y="5691992"/>
            <a:ext cx="4959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>
                <a:solidFill>
                  <a:srgbClr val="008000"/>
                </a:solidFill>
                <a:highlight>
                  <a:srgbClr val="FFFFFF"/>
                </a:highlight>
                <a:latin typeface="Courier"/>
              </a:rPr>
              <a:t>Mind the on  condition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793209-6EAD-2E07-0874-19A4B2B5DB2A}"/>
              </a:ext>
            </a:extLst>
          </p:cNvPr>
          <p:cNvSpPr txBox="1"/>
          <p:nvPr/>
        </p:nvSpPr>
        <p:spPr>
          <a:xfrm>
            <a:off x="907142" y="3799046"/>
            <a:ext cx="729342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*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departments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dep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(+)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order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by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.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department_id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57324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309B0-6209-D3D0-9D5E-308B9F6E7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5236" y="210312"/>
            <a:ext cx="3924764" cy="768096"/>
          </a:xfrm>
        </p:spPr>
        <p:txBody>
          <a:bodyPr/>
          <a:lstStyle/>
          <a:p>
            <a:r>
              <a:rPr lang="en-US" dirty="0"/>
              <a:t>SUBQUERY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058AE03-D409-0714-CCED-4548A9C92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42</a:t>
            </a:fld>
            <a:endParaRPr lang="en-US" dirty="0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FDB4DE6F-A37B-A016-7989-30482A63D18F}"/>
              </a:ext>
            </a:extLst>
          </p:cNvPr>
          <p:cNvSpPr txBox="1">
            <a:spLocks/>
          </p:cNvSpPr>
          <p:nvPr/>
        </p:nvSpPr>
        <p:spPr>
          <a:xfrm>
            <a:off x="3688212" y="846959"/>
            <a:ext cx="4815575" cy="795528"/>
          </a:xfrm>
          <a:prstGeom prst="rect">
            <a:avLst/>
          </a:prstGeom>
        </p:spPr>
        <p:txBody>
          <a:bodyPr/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close it with parenthesis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54C480-2029-5FB2-9BAD-ECE366A1F442}"/>
              </a:ext>
            </a:extLst>
          </p:cNvPr>
          <p:cNvSpPr txBox="1"/>
          <p:nvPr/>
        </p:nvSpPr>
        <p:spPr>
          <a:xfrm>
            <a:off x="1694370" y="1540470"/>
            <a:ext cx="750388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In WHERE clause:</a:t>
            </a:r>
          </a:p>
          <a:p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last_name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last_name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'Balverde'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);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F6189A6-CB8A-93B3-E350-BF3484753379}"/>
              </a:ext>
            </a:extLst>
          </p:cNvPr>
          <p:cNvSpPr txBox="1"/>
          <p:nvPr/>
        </p:nvSpPr>
        <p:spPr>
          <a:xfrm>
            <a:off x="8736684" y="2894697"/>
            <a:ext cx="35218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&lt;-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The value of this subquery is ‘IT_PROG’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E5DEC1-4D2C-EE4E-2061-FB64FB83C6D9}"/>
              </a:ext>
            </a:extLst>
          </p:cNvPr>
          <p:cNvSpPr txBox="1"/>
          <p:nvPr/>
        </p:nvSpPr>
        <p:spPr>
          <a:xfrm>
            <a:off x="1644863" y="4334757"/>
            <a:ext cx="788080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In FROM clause:</a:t>
            </a:r>
          </a:p>
          <a:p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salary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employee_id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last_name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   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salary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employee_id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BETWEEN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100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AND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800000"/>
                </a:solidFill>
                <a:highlight>
                  <a:srgbClr val="FFFFFF"/>
                </a:highlight>
                <a:latin typeface="Courier"/>
              </a:rPr>
              <a:t>150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84066A-FBE4-9F4C-69E1-2E8698C8BC43}"/>
              </a:ext>
            </a:extLst>
          </p:cNvPr>
          <p:cNvSpPr txBox="1"/>
          <p:nvPr/>
        </p:nvSpPr>
        <p:spPr>
          <a:xfrm>
            <a:off x="6349730" y="5334523"/>
            <a:ext cx="477390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&lt;-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The value of this subquery is table of employees with id between 100 and 150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2803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309B0-6209-D3D0-9D5E-308B9F6E7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SUBQUERY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058AE03-D409-0714-CCED-4548A9C92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43</a:t>
            </a:fld>
            <a:endParaRPr lang="en-US" dirty="0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FDB4DE6F-A37B-A016-7989-30482A63D18F}"/>
              </a:ext>
            </a:extLst>
          </p:cNvPr>
          <p:cNvSpPr txBox="1">
            <a:spLocks/>
          </p:cNvSpPr>
          <p:nvPr/>
        </p:nvSpPr>
        <p:spPr>
          <a:xfrm>
            <a:off x="4502595" y="2633472"/>
            <a:ext cx="4815575" cy="795528"/>
          </a:xfrm>
          <a:prstGeom prst="rect">
            <a:avLst/>
          </a:prstGeom>
        </p:spPr>
        <p:txBody>
          <a:bodyPr/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close it with parenthesis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54C480-2029-5FB2-9BAD-ECE366A1F442}"/>
              </a:ext>
            </a:extLst>
          </p:cNvPr>
          <p:cNvSpPr txBox="1"/>
          <p:nvPr/>
        </p:nvSpPr>
        <p:spPr>
          <a:xfrm>
            <a:off x="1681118" y="3774231"/>
            <a:ext cx="750388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last_name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       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last_name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'Balverde'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);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F6189A6-CB8A-93B3-E350-BF3484753379}"/>
              </a:ext>
            </a:extLst>
          </p:cNvPr>
          <p:cNvSpPr txBox="1"/>
          <p:nvPr/>
        </p:nvSpPr>
        <p:spPr>
          <a:xfrm>
            <a:off x="8522426" y="4503014"/>
            <a:ext cx="35218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&lt;-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The value of this subquery is ‘IT_PROG’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3704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CD33D3AB-732B-651F-7CCE-279AEE477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2805" y="2922853"/>
            <a:ext cx="8165592" cy="768096"/>
          </a:xfrm>
        </p:spPr>
        <p:txBody>
          <a:bodyPr/>
          <a:lstStyle/>
          <a:p>
            <a:r>
              <a:rPr lang="en-US" dirty="0"/>
              <a:t>SET</a:t>
            </a:r>
          </a:p>
        </p:txBody>
      </p:sp>
    </p:spTree>
    <p:extLst>
      <p:ext uri="{BB962C8B-B14F-4D97-AF65-F5344CB8AC3E}">
        <p14:creationId xmlns:p14="http://schemas.microsoft.com/office/powerpoint/2010/main" val="14707903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DD7B716-18DF-8F6D-C94E-8133C9D14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4852" y="475488"/>
            <a:ext cx="8165592" cy="768096"/>
          </a:xfrm>
        </p:spPr>
        <p:txBody>
          <a:bodyPr/>
          <a:lstStyle/>
          <a:p>
            <a:r>
              <a:rPr lang="en-US" dirty="0"/>
              <a:t>UNION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461524-AF5D-CDE3-D74D-C530DC81B3CF}"/>
              </a:ext>
            </a:extLst>
          </p:cNvPr>
          <p:cNvSpPr txBox="1"/>
          <p:nvPr/>
        </p:nvSpPr>
        <p:spPr>
          <a:xfrm>
            <a:off x="2791398" y="1251926"/>
            <a:ext cx="68124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UNION operator removed duplicates between the result sets</a:t>
            </a:r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359EE30-6588-B5B9-4638-837267E5C3AB}"/>
              </a:ext>
            </a:extLst>
          </p:cNvPr>
          <p:cNvGrpSpPr>
            <a:grpSpLocks/>
          </p:cNvGrpSpPr>
          <p:nvPr/>
        </p:nvGrpSpPr>
        <p:grpSpPr bwMode="auto">
          <a:xfrm>
            <a:off x="4154395" y="1681956"/>
            <a:ext cx="3811587" cy="2472949"/>
            <a:chOff x="1380" y="992"/>
            <a:chExt cx="3266" cy="2201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3C1B174-276D-E963-DB80-CCE2EA7B94D3}"/>
                </a:ext>
              </a:extLst>
            </p:cNvPr>
            <p:cNvSpPr>
              <a:spLocks noChangeArrowheads="1"/>
            </p:cNvSpPr>
            <p:nvPr/>
          </p:nvSpPr>
          <p:spPr bwMode="blackGray">
            <a:xfrm>
              <a:off x="1380" y="1323"/>
              <a:ext cx="1808" cy="1870"/>
            </a:xfrm>
            <a:prstGeom prst="ellipse">
              <a:avLst/>
            </a:prstGeom>
            <a:solidFill>
              <a:srgbClr val="FFFF66"/>
            </a:solidFill>
            <a:ln w="2857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 anchor="ctr"/>
            <a:lstStyle>
              <a:defPPr>
                <a:defRPr lang="en-US"/>
              </a:defPPr>
              <a:lvl1pPr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l" eaLnBrk="0" hangingPunct="0">
                <a:spcBef>
                  <a:spcPct val="50000"/>
                </a:spcBef>
                <a:buClrTx/>
                <a:buFontTx/>
                <a:buNone/>
              </a:pPr>
              <a:endParaRPr lang="en-US" altLang="en-US" sz="2400" b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BA4654E-468B-1546-D034-78AE616104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74" y="992"/>
              <a:ext cx="220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defPPr>
                <a:defRPr lang="en-US"/>
              </a:defPPr>
              <a:lvl1pPr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eaLnBrk="0" hangingPunct="0">
                <a:buClrTx/>
                <a:buFontTx/>
                <a:buNone/>
              </a:pPr>
              <a:r>
                <a:rPr lang="en-US" altLang="en-US" sz="1800">
                  <a:latin typeface="Arial" panose="020B0604020202020204" pitchFamily="34" charset="0"/>
                </a:rPr>
                <a:t>A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F0B8F63-7B48-19B3-1CB3-066AC200110C}"/>
                </a:ext>
              </a:extLst>
            </p:cNvPr>
            <p:cNvSpPr>
              <a:spLocks noChangeArrowheads="1"/>
            </p:cNvSpPr>
            <p:nvPr/>
          </p:nvSpPr>
          <p:spPr bwMode="blackGray">
            <a:xfrm>
              <a:off x="2838" y="1323"/>
              <a:ext cx="1808" cy="1870"/>
            </a:xfrm>
            <a:prstGeom prst="ellipse">
              <a:avLst/>
            </a:prstGeom>
            <a:solidFill>
              <a:srgbClr val="FFFF66"/>
            </a:solidFill>
            <a:ln w="2857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 anchor="ctr"/>
            <a:lstStyle>
              <a:defPPr>
                <a:defRPr lang="en-US"/>
              </a:defPPr>
              <a:lvl1pPr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algn="l" eaLnBrk="0" hangingPunct="0">
                <a:spcBef>
                  <a:spcPct val="50000"/>
                </a:spcBef>
                <a:buClrTx/>
                <a:buFontTx/>
                <a:buNone/>
              </a:pPr>
              <a:endParaRPr lang="en-US" altLang="en-US" sz="2400" b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15555C-BC00-96C0-0554-B0D0B955E2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" y="992"/>
              <a:ext cx="220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defPPr>
                <a:defRPr lang="en-US"/>
              </a:defPPr>
              <a:lvl1pPr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1pPr>
              <a:lvl2pPr marL="4572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2pPr>
              <a:lvl3pPr marL="9144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3pPr>
              <a:lvl4pPr marL="13716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4pPr>
              <a:lvl5pPr marL="1828800" algn="ctr" rtl="0" fontAlgn="base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b="1" kern="1200">
                  <a:solidFill>
                    <a:schemeClr val="tx1"/>
                  </a:solidFill>
                  <a:latin typeface="Arial" panose="020B0604020202020204" pitchFamily="34" charset="0"/>
                  <a:ea typeface="+mn-ea"/>
                  <a:cs typeface="+mn-cs"/>
                </a:defRPr>
              </a:lvl9pPr>
            </a:lstStyle>
            <a:p>
              <a:pPr eaLnBrk="0" hangingPunct="0">
                <a:buClrTx/>
                <a:buFontTx/>
                <a:buNone/>
              </a:pPr>
              <a:r>
                <a:rPr lang="en-US" altLang="en-US" sz="1800">
                  <a:latin typeface="Arial" panose="020B0604020202020204" pitchFamily="34" charset="0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13582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DD7B716-18DF-8F6D-C94E-8133C9D14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4852" y="475488"/>
            <a:ext cx="8165592" cy="768096"/>
          </a:xfrm>
        </p:spPr>
        <p:txBody>
          <a:bodyPr/>
          <a:lstStyle/>
          <a:p>
            <a:r>
              <a:rPr lang="en-US" dirty="0"/>
              <a:t>UNION ALL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461524-AF5D-CDE3-D74D-C530DC81B3CF}"/>
              </a:ext>
            </a:extLst>
          </p:cNvPr>
          <p:cNvSpPr txBox="1"/>
          <p:nvPr/>
        </p:nvSpPr>
        <p:spPr>
          <a:xfrm>
            <a:off x="2791398" y="1251926"/>
            <a:ext cx="6812499" cy="6186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hangingPunct="0">
              <a:lnSpc>
                <a:spcPct val="95000"/>
              </a:lnSpc>
              <a:spcBef>
                <a:spcPct val="35000"/>
              </a:spcBef>
              <a:buClrTx/>
              <a:buFontTx/>
              <a:buNone/>
            </a:pPr>
            <a:r>
              <a:rPr lang="en-US" altLang="en-US" sz="1800" dirty="0">
                <a:latin typeface="Arial" panose="020B0604020202020204" pitchFamily="34" charset="0"/>
              </a:rPr>
              <a:t>The </a:t>
            </a:r>
            <a:r>
              <a:rPr lang="en-US" altLang="en-US" sz="1800" dirty="0">
                <a:latin typeface="Courier New" panose="02070309020205020404" pitchFamily="49" charset="0"/>
              </a:rPr>
              <a:t>UNION</a:t>
            </a:r>
            <a:r>
              <a:rPr lang="en-US" altLang="en-US" sz="1800" dirty="0">
                <a:latin typeface="Arial" panose="020B0604020202020204" pitchFamily="34" charset="0"/>
              </a:rPr>
              <a:t> </a:t>
            </a:r>
            <a:r>
              <a:rPr lang="en-US" altLang="en-US" sz="1800" dirty="0">
                <a:latin typeface="Courier New" panose="02070309020205020404" pitchFamily="49" charset="0"/>
              </a:rPr>
              <a:t>ALL</a:t>
            </a:r>
            <a:r>
              <a:rPr lang="en-US" altLang="en-US" sz="1800" dirty="0">
                <a:latin typeface="Arial" panose="020B0604020202020204" pitchFamily="34" charset="0"/>
              </a:rPr>
              <a:t> operator returns results from both queries, including all duplications.</a:t>
            </a:r>
          </a:p>
        </p:txBody>
      </p:sp>
      <p:grpSp>
        <p:nvGrpSpPr>
          <p:cNvPr id="13" name="Group 38">
            <a:extLst>
              <a:ext uri="{FF2B5EF4-FFF2-40B4-BE49-F238E27FC236}">
                <a16:creationId xmlns:a16="http://schemas.microsoft.com/office/drawing/2014/main" id="{C38F6D31-FEB3-40B1-F8F1-E89AC263C0A4}"/>
              </a:ext>
            </a:extLst>
          </p:cNvPr>
          <p:cNvGrpSpPr>
            <a:grpSpLocks/>
          </p:cNvGrpSpPr>
          <p:nvPr/>
        </p:nvGrpSpPr>
        <p:grpSpPr bwMode="auto">
          <a:xfrm>
            <a:off x="4251325" y="1749595"/>
            <a:ext cx="3575050" cy="2490619"/>
            <a:chOff x="1380" y="992"/>
            <a:chExt cx="3266" cy="2201"/>
          </a:xfrm>
        </p:grpSpPr>
        <p:sp>
          <p:nvSpPr>
            <p:cNvPr id="20" name="Oval 39">
              <a:extLst>
                <a:ext uri="{FF2B5EF4-FFF2-40B4-BE49-F238E27FC236}">
                  <a16:creationId xmlns:a16="http://schemas.microsoft.com/office/drawing/2014/main" id="{331BBC42-4308-0C0E-F3E3-B2E6885EB70E}"/>
                </a:ext>
              </a:extLst>
            </p:cNvPr>
            <p:cNvSpPr>
              <a:spLocks noChangeArrowheads="1"/>
            </p:cNvSpPr>
            <p:nvPr/>
          </p:nvSpPr>
          <p:spPr bwMode="blackGray">
            <a:xfrm>
              <a:off x="1380" y="1323"/>
              <a:ext cx="1808" cy="1870"/>
            </a:xfrm>
            <a:prstGeom prst="ellipse">
              <a:avLst/>
            </a:prstGeom>
            <a:solidFill>
              <a:srgbClr val="FFFF66"/>
            </a:solidFill>
            <a:ln w="2857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 anchor="ctr"/>
            <a:lstStyle/>
            <a:p>
              <a:pPr algn="l" eaLnBrk="0" hangingPunct="0">
                <a:spcBef>
                  <a:spcPct val="50000"/>
                </a:spcBef>
                <a:buClrTx/>
                <a:buFontTx/>
                <a:buNone/>
              </a:pPr>
              <a:endParaRPr lang="en-US" altLang="en-US" sz="2400" b="0"/>
            </a:p>
          </p:txBody>
        </p:sp>
        <p:sp>
          <p:nvSpPr>
            <p:cNvPr id="21" name="Rectangle 40">
              <a:extLst>
                <a:ext uri="{FF2B5EF4-FFF2-40B4-BE49-F238E27FC236}">
                  <a16:creationId xmlns:a16="http://schemas.microsoft.com/office/drawing/2014/main" id="{000C020C-B372-CCE6-41D6-A99E3BC109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74" y="992"/>
              <a:ext cx="220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algn="l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algn="l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algn="l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algn="l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algn="l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0" hangingPunct="0">
                <a:buClrTx/>
                <a:buFontTx/>
                <a:buNone/>
              </a:pPr>
              <a:r>
                <a:rPr lang="en-US" altLang="en-US" sz="1800">
                  <a:latin typeface="Arial" panose="020B0604020202020204" pitchFamily="34" charset="0"/>
                </a:rPr>
                <a:t>A</a:t>
              </a:r>
            </a:p>
          </p:txBody>
        </p:sp>
        <p:sp>
          <p:nvSpPr>
            <p:cNvPr id="22" name="Oval 41">
              <a:extLst>
                <a:ext uri="{FF2B5EF4-FFF2-40B4-BE49-F238E27FC236}">
                  <a16:creationId xmlns:a16="http://schemas.microsoft.com/office/drawing/2014/main" id="{F1D1CAD3-C523-2E36-6F7B-88D73DB71A07}"/>
                </a:ext>
              </a:extLst>
            </p:cNvPr>
            <p:cNvSpPr>
              <a:spLocks noChangeArrowheads="1"/>
            </p:cNvSpPr>
            <p:nvPr/>
          </p:nvSpPr>
          <p:spPr bwMode="blackGray">
            <a:xfrm>
              <a:off x="2838" y="1323"/>
              <a:ext cx="1808" cy="1870"/>
            </a:xfrm>
            <a:prstGeom prst="ellipse">
              <a:avLst/>
            </a:prstGeom>
            <a:solidFill>
              <a:srgbClr val="FFFF66"/>
            </a:solidFill>
            <a:ln w="2857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 anchor="ctr"/>
            <a:lstStyle/>
            <a:p>
              <a:pPr algn="l" eaLnBrk="0" hangingPunct="0">
                <a:spcBef>
                  <a:spcPct val="50000"/>
                </a:spcBef>
                <a:buClrTx/>
                <a:buFontTx/>
                <a:buNone/>
              </a:pPr>
              <a:endParaRPr lang="en-US" altLang="en-US" sz="2400" b="0"/>
            </a:p>
          </p:txBody>
        </p:sp>
        <p:sp>
          <p:nvSpPr>
            <p:cNvPr id="23" name="Rectangle 42">
              <a:extLst>
                <a:ext uri="{FF2B5EF4-FFF2-40B4-BE49-F238E27FC236}">
                  <a16:creationId xmlns:a16="http://schemas.microsoft.com/office/drawing/2014/main" id="{E52F178B-599F-80F4-EE9D-88D405CCAA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" y="992"/>
              <a:ext cx="220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algn="l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571500" algn="l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algn="l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714500" algn="l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286000" algn="l" defTabSz="762000">
                <a:spcBef>
                  <a:spcPct val="0"/>
                </a:spcBef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743200" defTabSz="76200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3200400" defTabSz="76200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657600" defTabSz="76200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4114800" defTabSz="762000" fontAlgn="base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eaLnBrk="0" hangingPunct="0">
                <a:buClrTx/>
                <a:buFontTx/>
                <a:buNone/>
              </a:pPr>
              <a:r>
                <a:rPr lang="en-US" altLang="en-US" sz="1800">
                  <a:latin typeface="Arial" panose="020B0604020202020204" pitchFamily="34" charset="0"/>
                </a:rPr>
                <a:t>B</a:t>
              </a:r>
            </a:p>
          </p:txBody>
        </p:sp>
      </p:grpSp>
      <p:sp>
        <p:nvSpPr>
          <p:cNvPr id="24" name="Freeform 13">
            <a:extLst>
              <a:ext uri="{FF2B5EF4-FFF2-40B4-BE49-F238E27FC236}">
                <a16:creationId xmlns:a16="http://schemas.microsoft.com/office/drawing/2014/main" id="{FF35A6A3-EE5C-6D58-40F3-0AB4A2E78F11}"/>
              </a:ext>
            </a:extLst>
          </p:cNvPr>
          <p:cNvSpPr>
            <a:spLocks/>
          </p:cNvSpPr>
          <p:nvPr/>
        </p:nvSpPr>
        <p:spPr bwMode="blackGray">
          <a:xfrm>
            <a:off x="5847290" y="2617530"/>
            <a:ext cx="383120" cy="1129304"/>
          </a:xfrm>
          <a:custGeom>
            <a:avLst/>
            <a:gdLst>
              <a:gd name="T0" fmla="*/ 294 w 529"/>
              <a:gd name="T1" fmla="*/ 29 h 1345"/>
              <a:gd name="T2" fmla="*/ 336 w 529"/>
              <a:gd name="T3" fmla="*/ 77 h 1345"/>
              <a:gd name="T4" fmla="*/ 373 w 529"/>
              <a:gd name="T5" fmla="*/ 132 h 1345"/>
              <a:gd name="T6" fmla="*/ 408 w 529"/>
              <a:gd name="T7" fmla="*/ 190 h 1345"/>
              <a:gd name="T8" fmla="*/ 438 w 529"/>
              <a:gd name="T9" fmla="*/ 249 h 1345"/>
              <a:gd name="T10" fmla="*/ 465 w 529"/>
              <a:gd name="T11" fmla="*/ 312 h 1345"/>
              <a:gd name="T12" fmla="*/ 487 w 529"/>
              <a:gd name="T13" fmla="*/ 379 h 1345"/>
              <a:gd name="T14" fmla="*/ 504 w 529"/>
              <a:gd name="T15" fmla="*/ 448 h 1345"/>
              <a:gd name="T16" fmla="*/ 517 w 529"/>
              <a:gd name="T17" fmla="*/ 521 h 1345"/>
              <a:gd name="T18" fmla="*/ 525 w 529"/>
              <a:gd name="T19" fmla="*/ 595 h 1345"/>
              <a:gd name="T20" fmla="*/ 528 w 529"/>
              <a:gd name="T21" fmla="*/ 672 h 1345"/>
              <a:gd name="T22" fmla="*/ 525 w 529"/>
              <a:gd name="T23" fmla="*/ 746 h 1345"/>
              <a:gd name="T24" fmla="*/ 517 w 529"/>
              <a:gd name="T25" fmla="*/ 821 h 1345"/>
              <a:gd name="T26" fmla="*/ 504 w 529"/>
              <a:gd name="T27" fmla="*/ 893 h 1345"/>
              <a:gd name="T28" fmla="*/ 487 w 529"/>
              <a:gd name="T29" fmla="*/ 961 h 1345"/>
              <a:gd name="T30" fmla="*/ 463 w 529"/>
              <a:gd name="T31" fmla="*/ 1029 h 1345"/>
              <a:gd name="T32" fmla="*/ 438 w 529"/>
              <a:gd name="T33" fmla="*/ 1092 h 1345"/>
              <a:gd name="T34" fmla="*/ 407 w 529"/>
              <a:gd name="T35" fmla="*/ 1153 h 1345"/>
              <a:gd name="T36" fmla="*/ 372 w 529"/>
              <a:gd name="T37" fmla="*/ 1210 h 1345"/>
              <a:gd name="T38" fmla="*/ 334 w 529"/>
              <a:gd name="T39" fmla="*/ 1263 h 1345"/>
              <a:gd name="T40" fmla="*/ 293 w 529"/>
              <a:gd name="T41" fmla="*/ 1314 h 1345"/>
              <a:gd name="T42" fmla="*/ 248 w 529"/>
              <a:gd name="T43" fmla="*/ 1329 h 1345"/>
              <a:gd name="T44" fmla="*/ 206 w 529"/>
              <a:gd name="T45" fmla="*/ 1280 h 1345"/>
              <a:gd name="T46" fmla="*/ 167 w 529"/>
              <a:gd name="T47" fmla="*/ 1228 h 1345"/>
              <a:gd name="T48" fmla="*/ 131 w 529"/>
              <a:gd name="T49" fmla="*/ 1174 h 1345"/>
              <a:gd name="T50" fmla="*/ 100 w 529"/>
              <a:gd name="T51" fmla="*/ 1114 h 1345"/>
              <a:gd name="T52" fmla="*/ 71 w 529"/>
              <a:gd name="T53" fmla="*/ 1051 h 1345"/>
              <a:gd name="T54" fmla="*/ 47 w 529"/>
              <a:gd name="T55" fmla="*/ 984 h 1345"/>
              <a:gd name="T56" fmla="*/ 30 w 529"/>
              <a:gd name="T57" fmla="*/ 917 h 1345"/>
              <a:gd name="T58" fmla="*/ 14 w 529"/>
              <a:gd name="T59" fmla="*/ 845 h 1345"/>
              <a:gd name="T60" fmla="*/ 4 w 529"/>
              <a:gd name="T61" fmla="*/ 772 h 1345"/>
              <a:gd name="T62" fmla="*/ 0 w 529"/>
              <a:gd name="T63" fmla="*/ 695 h 1345"/>
              <a:gd name="T64" fmla="*/ 1 w 529"/>
              <a:gd name="T65" fmla="*/ 621 h 1345"/>
              <a:gd name="T66" fmla="*/ 7 w 529"/>
              <a:gd name="T67" fmla="*/ 547 h 1345"/>
              <a:gd name="T68" fmla="*/ 19 w 529"/>
              <a:gd name="T69" fmla="*/ 474 h 1345"/>
              <a:gd name="T70" fmla="*/ 36 w 529"/>
              <a:gd name="T71" fmla="*/ 403 h 1345"/>
              <a:gd name="T72" fmla="*/ 56 w 529"/>
              <a:gd name="T73" fmla="*/ 335 h 1345"/>
              <a:gd name="T74" fmla="*/ 81 w 529"/>
              <a:gd name="T75" fmla="*/ 269 h 1345"/>
              <a:gd name="T76" fmla="*/ 110 w 529"/>
              <a:gd name="T77" fmla="*/ 210 h 1345"/>
              <a:gd name="T78" fmla="*/ 143 w 529"/>
              <a:gd name="T79" fmla="*/ 150 h 1345"/>
              <a:gd name="T80" fmla="*/ 180 w 529"/>
              <a:gd name="T81" fmla="*/ 96 h 1345"/>
              <a:gd name="T82" fmla="*/ 221 w 529"/>
              <a:gd name="T83" fmla="*/ 44 h 1345"/>
              <a:gd name="T84" fmla="*/ 264 w 529"/>
              <a:gd name="T85" fmla="*/ 0 h 1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29" h="1345">
                <a:moveTo>
                  <a:pt x="264" y="0"/>
                </a:moveTo>
                <a:lnTo>
                  <a:pt x="279" y="14"/>
                </a:lnTo>
                <a:lnTo>
                  <a:pt x="294" y="29"/>
                </a:lnTo>
                <a:lnTo>
                  <a:pt x="309" y="44"/>
                </a:lnTo>
                <a:lnTo>
                  <a:pt x="322" y="61"/>
                </a:lnTo>
                <a:lnTo>
                  <a:pt x="336" y="77"/>
                </a:lnTo>
                <a:lnTo>
                  <a:pt x="348" y="96"/>
                </a:lnTo>
                <a:lnTo>
                  <a:pt x="362" y="113"/>
                </a:lnTo>
                <a:lnTo>
                  <a:pt x="373" y="132"/>
                </a:lnTo>
                <a:lnTo>
                  <a:pt x="385" y="150"/>
                </a:lnTo>
                <a:lnTo>
                  <a:pt x="396" y="169"/>
                </a:lnTo>
                <a:lnTo>
                  <a:pt x="408" y="190"/>
                </a:lnTo>
                <a:lnTo>
                  <a:pt x="418" y="208"/>
                </a:lnTo>
                <a:lnTo>
                  <a:pt x="429" y="229"/>
                </a:lnTo>
                <a:lnTo>
                  <a:pt x="438" y="249"/>
                </a:lnTo>
                <a:lnTo>
                  <a:pt x="448" y="269"/>
                </a:lnTo>
                <a:lnTo>
                  <a:pt x="457" y="292"/>
                </a:lnTo>
                <a:lnTo>
                  <a:pt x="465" y="312"/>
                </a:lnTo>
                <a:lnTo>
                  <a:pt x="472" y="335"/>
                </a:lnTo>
                <a:lnTo>
                  <a:pt x="480" y="357"/>
                </a:lnTo>
                <a:lnTo>
                  <a:pt x="487" y="379"/>
                </a:lnTo>
                <a:lnTo>
                  <a:pt x="493" y="401"/>
                </a:lnTo>
                <a:lnTo>
                  <a:pt x="499" y="426"/>
                </a:lnTo>
                <a:lnTo>
                  <a:pt x="504" y="448"/>
                </a:lnTo>
                <a:lnTo>
                  <a:pt x="510" y="472"/>
                </a:lnTo>
                <a:lnTo>
                  <a:pt x="514" y="496"/>
                </a:lnTo>
                <a:lnTo>
                  <a:pt x="517" y="521"/>
                </a:lnTo>
                <a:lnTo>
                  <a:pt x="520" y="545"/>
                </a:lnTo>
                <a:lnTo>
                  <a:pt x="523" y="571"/>
                </a:lnTo>
                <a:lnTo>
                  <a:pt x="525" y="595"/>
                </a:lnTo>
                <a:lnTo>
                  <a:pt x="526" y="619"/>
                </a:lnTo>
                <a:lnTo>
                  <a:pt x="528" y="645"/>
                </a:lnTo>
                <a:lnTo>
                  <a:pt x="528" y="672"/>
                </a:lnTo>
                <a:lnTo>
                  <a:pt x="528" y="695"/>
                </a:lnTo>
                <a:lnTo>
                  <a:pt x="526" y="722"/>
                </a:lnTo>
                <a:lnTo>
                  <a:pt x="525" y="746"/>
                </a:lnTo>
                <a:lnTo>
                  <a:pt x="523" y="770"/>
                </a:lnTo>
                <a:lnTo>
                  <a:pt x="520" y="796"/>
                </a:lnTo>
                <a:lnTo>
                  <a:pt x="517" y="821"/>
                </a:lnTo>
                <a:lnTo>
                  <a:pt x="514" y="845"/>
                </a:lnTo>
                <a:lnTo>
                  <a:pt x="510" y="869"/>
                </a:lnTo>
                <a:lnTo>
                  <a:pt x="504" y="893"/>
                </a:lnTo>
                <a:lnTo>
                  <a:pt x="499" y="916"/>
                </a:lnTo>
                <a:lnTo>
                  <a:pt x="493" y="940"/>
                </a:lnTo>
                <a:lnTo>
                  <a:pt x="487" y="961"/>
                </a:lnTo>
                <a:lnTo>
                  <a:pt x="480" y="984"/>
                </a:lnTo>
                <a:lnTo>
                  <a:pt x="472" y="1006"/>
                </a:lnTo>
                <a:lnTo>
                  <a:pt x="463" y="1029"/>
                </a:lnTo>
                <a:lnTo>
                  <a:pt x="456" y="1051"/>
                </a:lnTo>
                <a:lnTo>
                  <a:pt x="446" y="1072"/>
                </a:lnTo>
                <a:lnTo>
                  <a:pt x="438" y="1092"/>
                </a:lnTo>
                <a:lnTo>
                  <a:pt x="427" y="1113"/>
                </a:lnTo>
                <a:lnTo>
                  <a:pt x="417" y="1133"/>
                </a:lnTo>
                <a:lnTo>
                  <a:pt x="407" y="1153"/>
                </a:lnTo>
                <a:lnTo>
                  <a:pt x="396" y="1172"/>
                </a:lnTo>
                <a:lnTo>
                  <a:pt x="384" y="1191"/>
                </a:lnTo>
                <a:lnTo>
                  <a:pt x="372" y="1210"/>
                </a:lnTo>
                <a:lnTo>
                  <a:pt x="360" y="1228"/>
                </a:lnTo>
                <a:lnTo>
                  <a:pt x="347" y="1247"/>
                </a:lnTo>
                <a:lnTo>
                  <a:pt x="334" y="1263"/>
                </a:lnTo>
                <a:lnTo>
                  <a:pt x="321" y="1280"/>
                </a:lnTo>
                <a:lnTo>
                  <a:pt x="306" y="1297"/>
                </a:lnTo>
                <a:lnTo>
                  <a:pt x="293" y="1314"/>
                </a:lnTo>
                <a:lnTo>
                  <a:pt x="278" y="1329"/>
                </a:lnTo>
                <a:lnTo>
                  <a:pt x="263" y="1344"/>
                </a:lnTo>
                <a:lnTo>
                  <a:pt x="248" y="1329"/>
                </a:lnTo>
                <a:lnTo>
                  <a:pt x="233" y="1314"/>
                </a:lnTo>
                <a:lnTo>
                  <a:pt x="219" y="1297"/>
                </a:lnTo>
                <a:lnTo>
                  <a:pt x="206" y="1280"/>
                </a:lnTo>
                <a:lnTo>
                  <a:pt x="193" y="1263"/>
                </a:lnTo>
                <a:lnTo>
                  <a:pt x="179" y="1247"/>
                </a:lnTo>
                <a:lnTo>
                  <a:pt x="167" y="1228"/>
                </a:lnTo>
                <a:lnTo>
                  <a:pt x="155" y="1210"/>
                </a:lnTo>
                <a:lnTo>
                  <a:pt x="143" y="1191"/>
                </a:lnTo>
                <a:lnTo>
                  <a:pt x="131" y="1174"/>
                </a:lnTo>
                <a:lnTo>
                  <a:pt x="119" y="1153"/>
                </a:lnTo>
                <a:lnTo>
                  <a:pt x="110" y="1133"/>
                </a:lnTo>
                <a:lnTo>
                  <a:pt x="100" y="1114"/>
                </a:lnTo>
                <a:lnTo>
                  <a:pt x="89" y="1092"/>
                </a:lnTo>
                <a:lnTo>
                  <a:pt x="81" y="1072"/>
                </a:lnTo>
                <a:lnTo>
                  <a:pt x="71" y="1051"/>
                </a:lnTo>
                <a:lnTo>
                  <a:pt x="64" y="1029"/>
                </a:lnTo>
                <a:lnTo>
                  <a:pt x="55" y="1008"/>
                </a:lnTo>
                <a:lnTo>
                  <a:pt x="47" y="984"/>
                </a:lnTo>
                <a:lnTo>
                  <a:pt x="42" y="961"/>
                </a:lnTo>
                <a:lnTo>
                  <a:pt x="34" y="940"/>
                </a:lnTo>
                <a:lnTo>
                  <a:pt x="30" y="917"/>
                </a:lnTo>
                <a:lnTo>
                  <a:pt x="23" y="893"/>
                </a:lnTo>
                <a:lnTo>
                  <a:pt x="19" y="869"/>
                </a:lnTo>
                <a:lnTo>
                  <a:pt x="14" y="845"/>
                </a:lnTo>
                <a:lnTo>
                  <a:pt x="10" y="821"/>
                </a:lnTo>
                <a:lnTo>
                  <a:pt x="7" y="796"/>
                </a:lnTo>
                <a:lnTo>
                  <a:pt x="4" y="772"/>
                </a:lnTo>
                <a:lnTo>
                  <a:pt x="2" y="748"/>
                </a:lnTo>
                <a:lnTo>
                  <a:pt x="1" y="722"/>
                </a:lnTo>
                <a:lnTo>
                  <a:pt x="0" y="695"/>
                </a:lnTo>
                <a:lnTo>
                  <a:pt x="0" y="672"/>
                </a:lnTo>
                <a:lnTo>
                  <a:pt x="0" y="648"/>
                </a:lnTo>
                <a:lnTo>
                  <a:pt x="1" y="621"/>
                </a:lnTo>
                <a:lnTo>
                  <a:pt x="2" y="595"/>
                </a:lnTo>
                <a:lnTo>
                  <a:pt x="4" y="571"/>
                </a:lnTo>
                <a:lnTo>
                  <a:pt x="7" y="547"/>
                </a:lnTo>
                <a:lnTo>
                  <a:pt x="10" y="522"/>
                </a:lnTo>
                <a:lnTo>
                  <a:pt x="14" y="498"/>
                </a:lnTo>
                <a:lnTo>
                  <a:pt x="19" y="474"/>
                </a:lnTo>
                <a:lnTo>
                  <a:pt x="23" y="450"/>
                </a:lnTo>
                <a:lnTo>
                  <a:pt x="30" y="426"/>
                </a:lnTo>
                <a:lnTo>
                  <a:pt x="36" y="403"/>
                </a:lnTo>
                <a:lnTo>
                  <a:pt x="42" y="382"/>
                </a:lnTo>
                <a:lnTo>
                  <a:pt x="49" y="359"/>
                </a:lnTo>
                <a:lnTo>
                  <a:pt x="56" y="335"/>
                </a:lnTo>
                <a:lnTo>
                  <a:pt x="64" y="314"/>
                </a:lnTo>
                <a:lnTo>
                  <a:pt x="71" y="292"/>
                </a:lnTo>
                <a:lnTo>
                  <a:pt x="81" y="269"/>
                </a:lnTo>
                <a:lnTo>
                  <a:pt x="91" y="249"/>
                </a:lnTo>
                <a:lnTo>
                  <a:pt x="100" y="229"/>
                </a:lnTo>
                <a:lnTo>
                  <a:pt x="110" y="210"/>
                </a:lnTo>
                <a:lnTo>
                  <a:pt x="120" y="190"/>
                </a:lnTo>
                <a:lnTo>
                  <a:pt x="131" y="169"/>
                </a:lnTo>
                <a:lnTo>
                  <a:pt x="143" y="150"/>
                </a:lnTo>
                <a:lnTo>
                  <a:pt x="155" y="132"/>
                </a:lnTo>
                <a:lnTo>
                  <a:pt x="168" y="113"/>
                </a:lnTo>
                <a:lnTo>
                  <a:pt x="180" y="96"/>
                </a:lnTo>
                <a:lnTo>
                  <a:pt x="194" y="77"/>
                </a:lnTo>
                <a:lnTo>
                  <a:pt x="207" y="61"/>
                </a:lnTo>
                <a:lnTo>
                  <a:pt x="221" y="44"/>
                </a:lnTo>
                <a:lnTo>
                  <a:pt x="235" y="29"/>
                </a:lnTo>
                <a:lnTo>
                  <a:pt x="251" y="14"/>
                </a:lnTo>
                <a:lnTo>
                  <a:pt x="264" y="0"/>
                </a:lnTo>
              </a:path>
            </a:pathLst>
          </a:custGeom>
          <a:solidFill>
            <a:srgbClr val="FFFF66"/>
          </a:solidFill>
          <a:ln w="28575" cap="rnd" cmpd="sng">
            <a:solidFill>
              <a:srgbClr val="081D58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37526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DD7B716-18DF-8F6D-C94E-8133C9D14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4852" y="475488"/>
            <a:ext cx="8165592" cy="768096"/>
          </a:xfrm>
        </p:spPr>
        <p:txBody>
          <a:bodyPr/>
          <a:lstStyle/>
          <a:p>
            <a:r>
              <a:rPr lang="en-US" dirty="0"/>
              <a:t>INTERSECT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461524-AF5D-CDE3-D74D-C530DC81B3CF}"/>
              </a:ext>
            </a:extLst>
          </p:cNvPr>
          <p:cNvSpPr txBox="1"/>
          <p:nvPr/>
        </p:nvSpPr>
        <p:spPr>
          <a:xfrm>
            <a:off x="2791398" y="1251926"/>
            <a:ext cx="6812499" cy="6186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hangingPunct="0">
              <a:lnSpc>
                <a:spcPct val="95000"/>
              </a:lnSpc>
              <a:spcBef>
                <a:spcPct val="35000"/>
              </a:spcBef>
              <a:buClrTx/>
              <a:buFontTx/>
              <a:buNone/>
            </a:pPr>
            <a:r>
              <a:rPr lang="en-US" altLang="en-US" sz="1800" dirty="0">
                <a:latin typeface="Arial" panose="020B0604020202020204" pitchFamily="34" charset="0"/>
              </a:rPr>
              <a:t>The </a:t>
            </a:r>
            <a:r>
              <a:rPr lang="en-US" altLang="en-US" sz="1800" dirty="0">
                <a:latin typeface="Courier New" panose="02070309020205020404" pitchFamily="49" charset="0"/>
              </a:rPr>
              <a:t>INTERSECT</a:t>
            </a:r>
            <a:r>
              <a:rPr lang="en-US" altLang="en-US" sz="1800" dirty="0">
                <a:latin typeface="Arial" panose="020B0604020202020204" pitchFamily="34" charset="0"/>
              </a:rPr>
              <a:t> operator returns rows that are common to both queries.</a:t>
            </a:r>
          </a:p>
        </p:txBody>
      </p:sp>
      <p:sp>
        <p:nvSpPr>
          <p:cNvPr id="2" name="Oval 59">
            <a:extLst>
              <a:ext uri="{FF2B5EF4-FFF2-40B4-BE49-F238E27FC236}">
                <a16:creationId xmlns:a16="http://schemas.microsoft.com/office/drawing/2014/main" id="{01112DEF-DC0E-D18D-3234-10A13EA1D9F0}"/>
              </a:ext>
            </a:extLst>
          </p:cNvPr>
          <p:cNvSpPr>
            <a:spLocks noChangeArrowheads="1"/>
          </p:cNvSpPr>
          <p:nvPr/>
        </p:nvSpPr>
        <p:spPr bwMode="gray">
          <a:xfrm>
            <a:off x="3627988" y="2004928"/>
            <a:ext cx="2589880" cy="2327499"/>
          </a:xfrm>
          <a:prstGeom prst="ellipse">
            <a:avLst/>
          </a:prstGeom>
          <a:solidFill>
            <a:srgbClr val="6699FF"/>
          </a:solidFill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 anchor="ctr"/>
          <a:lstStyle/>
          <a:p>
            <a:pPr algn="l" eaLnBrk="0" hangingPunct="0">
              <a:spcBef>
                <a:spcPct val="50000"/>
              </a:spcBef>
              <a:buClrTx/>
              <a:buFontTx/>
              <a:buNone/>
            </a:pPr>
            <a:endParaRPr lang="en-US" altLang="en-US" sz="2400" b="0"/>
          </a:p>
        </p:txBody>
      </p:sp>
      <p:sp>
        <p:nvSpPr>
          <p:cNvPr id="3" name="Rectangle 60">
            <a:extLst>
              <a:ext uri="{FF2B5EF4-FFF2-40B4-BE49-F238E27FC236}">
                <a16:creationId xmlns:a16="http://schemas.microsoft.com/office/drawing/2014/main" id="{6A739524-66AB-DFF3-B434-0EAE165B37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9788" y="817568"/>
            <a:ext cx="315140" cy="369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>
            <a:lvl1pPr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71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714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0" hangingPunct="0">
              <a:buClr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A</a:t>
            </a:r>
          </a:p>
        </p:txBody>
      </p:sp>
      <p:sp>
        <p:nvSpPr>
          <p:cNvPr id="4" name="Oval 61">
            <a:extLst>
              <a:ext uri="{FF2B5EF4-FFF2-40B4-BE49-F238E27FC236}">
                <a16:creationId xmlns:a16="http://schemas.microsoft.com/office/drawing/2014/main" id="{6AFB07D4-1E43-8E6C-D8B9-BD9EAED31638}"/>
              </a:ext>
            </a:extLst>
          </p:cNvPr>
          <p:cNvSpPr>
            <a:spLocks noChangeArrowheads="1"/>
          </p:cNvSpPr>
          <p:nvPr/>
        </p:nvSpPr>
        <p:spPr bwMode="gray">
          <a:xfrm>
            <a:off x="5703888" y="2021304"/>
            <a:ext cx="2589880" cy="2327499"/>
          </a:xfrm>
          <a:prstGeom prst="ellipse">
            <a:avLst/>
          </a:prstGeom>
          <a:solidFill>
            <a:srgbClr val="6699FF"/>
          </a:solidFill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 anchor="ctr"/>
          <a:lstStyle/>
          <a:p>
            <a:pPr algn="l" eaLnBrk="0" hangingPunct="0">
              <a:spcBef>
                <a:spcPct val="50000"/>
              </a:spcBef>
              <a:buClrTx/>
              <a:buFontTx/>
              <a:buNone/>
            </a:pPr>
            <a:endParaRPr lang="en-US" altLang="en-US" sz="2400" b="0"/>
          </a:p>
        </p:txBody>
      </p:sp>
      <p:sp>
        <p:nvSpPr>
          <p:cNvPr id="5" name="Rectangle 62">
            <a:extLst>
              <a:ext uri="{FF2B5EF4-FFF2-40B4-BE49-F238E27FC236}">
                <a16:creationId xmlns:a16="http://schemas.microsoft.com/office/drawing/2014/main" id="{AD4479B5-B919-BBB6-337C-797100B566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4363" y="817568"/>
            <a:ext cx="315140" cy="369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>
            <a:lvl1pPr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71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714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0" hangingPunct="0">
              <a:buClr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B</a:t>
            </a:r>
          </a:p>
        </p:txBody>
      </p:sp>
      <p:sp>
        <p:nvSpPr>
          <p:cNvPr id="6" name="Freeform 64">
            <a:extLst>
              <a:ext uri="{FF2B5EF4-FFF2-40B4-BE49-F238E27FC236}">
                <a16:creationId xmlns:a16="http://schemas.microsoft.com/office/drawing/2014/main" id="{7AC399C7-C3DD-F0B3-936E-BFD932F88C90}"/>
              </a:ext>
            </a:extLst>
          </p:cNvPr>
          <p:cNvSpPr>
            <a:spLocks/>
          </p:cNvSpPr>
          <p:nvPr/>
        </p:nvSpPr>
        <p:spPr bwMode="blackGray">
          <a:xfrm>
            <a:off x="5686426" y="2485987"/>
            <a:ext cx="531442" cy="1365383"/>
          </a:xfrm>
          <a:custGeom>
            <a:avLst/>
            <a:gdLst>
              <a:gd name="T0" fmla="*/ 294 w 529"/>
              <a:gd name="T1" fmla="*/ 29 h 1345"/>
              <a:gd name="T2" fmla="*/ 336 w 529"/>
              <a:gd name="T3" fmla="*/ 77 h 1345"/>
              <a:gd name="T4" fmla="*/ 373 w 529"/>
              <a:gd name="T5" fmla="*/ 132 h 1345"/>
              <a:gd name="T6" fmla="*/ 408 w 529"/>
              <a:gd name="T7" fmla="*/ 190 h 1345"/>
              <a:gd name="T8" fmla="*/ 438 w 529"/>
              <a:gd name="T9" fmla="*/ 249 h 1345"/>
              <a:gd name="T10" fmla="*/ 465 w 529"/>
              <a:gd name="T11" fmla="*/ 312 h 1345"/>
              <a:gd name="T12" fmla="*/ 487 w 529"/>
              <a:gd name="T13" fmla="*/ 379 h 1345"/>
              <a:gd name="T14" fmla="*/ 504 w 529"/>
              <a:gd name="T15" fmla="*/ 448 h 1345"/>
              <a:gd name="T16" fmla="*/ 517 w 529"/>
              <a:gd name="T17" fmla="*/ 521 h 1345"/>
              <a:gd name="T18" fmla="*/ 525 w 529"/>
              <a:gd name="T19" fmla="*/ 595 h 1345"/>
              <a:gd name="T20" fmla="*/ 528 w 529"/>
              <a:gd name="T21" fmla="*/ 672 h 1345"/>
              <a:gd name="T22" fmla="*/ 525 w 529"/>
              <a:gd name="T23" fmla="*/ 746 h 1345"/>
              <a:gd name="T24" fmla="*/ 517 w 529"/>
              <a:gd name="T25" fmla="*/ 821 h 1345"/>
              <a:gd name="T26" fmla="*/ 504 w 529"/>
              <a:gd name="T27" fmla="*/ 893 h 1345"/>
              <a:gd name="T28" fmla="*/ 487 w 529"/>
              <a:gd name="T29" fmla="*/ 961 h 1345"/>
              <a:gd name="T30" fmla="*/ 463 w 529"/>
              <a:gd name="T31" fmla="*/ 1029 h 1345"/>
              <a:gd name="T32" fmla="*/ 438 w 529"/>
              <a:gd name="T33" fmla="*/ 1092 h 1345"/>
              <a:gd name="T34" fmla="*/ 407 w 529"/>
              <a:gd name="T35" fmla="*/ 1153 h 1345"/>
              <a:gd name="T36" fmla="*/ 372 w 529"/>
              <a:gd name="T37" fmla="*/ 1210 h 1345"/>
              <a:gd name="T38" fmla="*/ 334 w 529"/>
              <a:gd name="T39" fmla="*/ 1263 h 1345"/>
              <a:gd name="T40" fmla="*/ 293 w 529"/>
              <a:gd name="T41" fmla="*/ 1314 h 1345"/>
              <a:gd name="T42" fmla="*/ 248 w 529"/>
              <a:gd name="T43" fmla="*/ 1329 h 1345"/>
              <a:gd name="T44" fmla="*/ 206 w 529"/>
              <a:gd name="T45" fmla="*/ 1280 h 1345"/>
              <a:gd name="T46" fmla="*/ 167 w 529"/>
              <a:gd name="T47" fmla="*/ 1228 h 1345"/>
              <a:gd name="T48" fmla="*/ 131 w 529"/>
              <a:gd name="T49" fmla="*/ 1174 h 1345"/>
              <a:gd name="T50" fmla="*/ 100 w 529"/>
              <a:gd name="T51" fmla="*/ 1114 h 1345"/>
              <a:gd name="T52" fmla="*/ 71 w 529"/>
              <a:gd name="T53" fmla="*/ 1051 h 1345"/>
              <a:gd name="T54" fmla="*/ 47 w 529"/>
              <a:gd name="T55" fmla="*/ 984 h 1345"/>
              <a:gd name="T56" fmla="*/ 30 w 529"/>
              <a:gd name="T57" fmla="*/ 917 h 1345"/>
              <a:gd name="T58" fmla="*/ 14 w 529"/>
              <a:gd name="T59" fmla="*/ 845 h 1345"/>
              <a:gd name="T60" fmla="*/ 4 w 529"/>
              <a:gd name="T61" fmla="*/ 772 h 1345"/>
              <a:gd name="T62" fmla="*/ 0 w 529"/>
              <a:gd name="T63" fmla="*/ 695 h 1345"/>
              <a:gd name="T64" fmla="*/ 1 w 529"/>
              <a:gd name="T65" fmla="*/ 621 h 1345"/>
              <a:gd name="T66" fmla="*/ 7 w 529"/>
              <a:gd name="T67" fmla="*/ 547 h 1345"/>
              <a:gd name="T68" fmla="*/ 19 w 529"/>
              <a:gd name="T69" fmla="*/ 474 h 1345"/>
              <a:gd name="T70" fmla="*/ 36 w 529"/>
              <a:gd name="T71" fmla="*/ 403 h 1345"/>
              <a:gd name="T72" fmla="*/ 56 w 529"/>
              <a:gd name="T73" fmla="*/ 335 h 1345"/>
              <a:gd name="T74" fmla="*/ 81 w 529"/>
              <a:gd name="T75" fmla="*/ 269 h 1345"/>
              <a:gd name="T76" fmla="*/ 110 w 529"/>
              <a:gd name="T77" fmla="*/ 210 h 1345"/>
              <a:gd name="T78" fmla="*/ 143 w 529"/>
              <a:gd name="T79" fmla="*/ 150 h 1345"/>
              <a:gd name="T80" fmla="*/ 180 w 529"/>
              <a:gd name="T81" fmla="*/ 96 h 1345"/>
              <a:gd name="T82" fmla="*/ 221 w 529"/>
              <a:gd name="T83" fmla="*/ 44 h 1345"/>
              <a:gd name="T84" fmla="*/ 264 w 529"/>
              <a:gd name="T85" fmla="*/ 0 h 1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529" h="1345">
                <a:moveTo>
                  <a:pt x="264" y="0"/>
                </a:moveTo>
                <a:lnTo>
                  <a:pt x="279" y="14"/>
                </a:lnTo>
                <a:lnTo>
                  <a:pt x="294" y="29"/>
                </a:lnTo>
                <a:lnTo>
                  <a:pt x="309" y="44"/>
                </a:lnTo>
                <a:lnTo>
                  <a:pt x="322" y="61"/>
                </a:lnTo>
                <a:lnTo>
                  <a:pt x="336" y="77"/>
                </a:lnTo>
                <a:lnTo>
                  <a:pt x="348" y="96"/>
                </a:lnTo>
                <a:lnTo>
                  <a:pt x="362" y="113"/>
                </a:lnTo>
                <a:lnTo>
                  <a:pt x="373" y="132"/>
                </a:lnTo>
                <a:lnTo>
                  <a:pt x="385" y="150"/>
                </a:lnTo>
                <a:lnTo>
                  <a:pt x="396" y="169"/>
                </a:lnTo>
                <a:lnTo>
                  <a:pt x="408" y="190"/>
                </a:lnTo>
                <a:lnTo>
                  <a:pt x="418" y="208"/>
                </a:lnTo>
                <a:lnTo>
                  <a:pt x="429" y="229"/>
                </a:lnTo>
                <a:lnTo>
                  <a:pt x="438" y="249"/>
                </a:lnTo>
                <a:lnTo>
                  <a:pt x="448" y="269"/>
                </a:lnTo>
                <a:lnTo>
                  <a:pt x="457" y="292"/>
                </a:lnTo>
                <a:lnTo>
                  <a:pt x="465" y="312"/>
                </a:lnTo>
                <a:lnTo>
                  <a:pt x="472" y="335"/>
                </a:lnTo>
                <a:lnTo>
                  <a:pt x="480" y="357"/>
                </a:lnTo>
                <a:lnTo>
                  <a:pt x="487" y="379"/>
                </a:lnTo>
                <a:lnTo>
                  <a:pt x="493" y="401"/>
                </a:lnTo>
                <a:lnTo>
                  <a:pt x="499" y="426"/>
                </a:lnTo>
                <a:lnTo>
                  <a:pt x="504" y="448"/>
                </a:lnTo>
                <a:lnTo>
                  <a:pt x="510" y="472"/>
                </a:lnTo>
                <a:lnTo>
                  <a:pt x="514" y="496"/>
                </a:lnTo>
                <a:lnTo>
                  <a:pt x="517" y="521"/>
                </a:lnTo>
                <a:lnTo>
                  <a:pt x="520" y="545"/>
                </a:lnTo>
                <a:lnTo>
                  <a:pt x="523" y="571"/>
                </a:lnTo>
                <a:lnTo>
                  <a:pt x="525" y="595"/>
                </a:lnTo>
                <a:lnTo>
                  <a:pt x="526" y="619"/>
                </a:lnTo>
                <a:lnTo>
                  <a:pt x="528" y="645"/>
                </a:lnTo>
                <a:lnTo>
                  <a:pt x="528" y="672"/>
                </a:lnTo>
                <a:lnTo>
                  <a:pt x="528" y="695"/>
                </a:lnTo>
                <a:lnTo>
                  <a:pt x="526" y="722"/>
                </a:lnTo>
                <a:lnTo>
                  <a:pt x="525" y="746"/>
                </a:lnTo>
                <a:lnTo>
                  <a:pt x="523" y="770"/>
                </a:lnTo>
                <a:lnTo>
                  <a:pt x="520" y="796"/>
                </a:lnTo>
                <a:lnTo>
                  <a:pt x="517" y="821"/>
                </a:lnTo>
                <a:lnTo>
                  <a:pt x="514" y="845"/>
                </a:lnTo>
                <a:lnTo>
                  <a:pt x="510" y="869"/>
                </a:lnTo>
                <a:lnTo>
                  <a:pt x="504" y="893"/>
                </a:lnTo>
                <a:lnTo>
                  <a:pt x="499" y="916"/>
                </a:lnTo>
                <a:lnTo>
                  <a:pt x="493" y="940"/>
                </a:lnTo>
                <a:lnTo>
                  <a:pt x="487" y="961"/>
                </a:lnTo>
                <a:lnTo>
                  <a:pt x="480" y="984"/>
                </a:lnTo>
                <a:lnTo>
                  <a:pt x="472" y="1006"/>
                </a:lnTo>
                <a:lnTo>
                  <a:pt x="463" y="1029"/>
                </a:lnTo>
                <a:lnTo>
                  <a:pt x="456" y="1051"/>
                </a:lnTo>
                <a:lnTo>
                  <a:pt x="446" y="1072"/>
                </a:lnTo>
                <a:lnTo>
                  <a:pt x="438" y="1092"/>
                </a:lnTo>
                <a:lnTo>
                  <a:pt x="427" y="1113"/>
                </a:lnTo>
                <a:lnTo>
                  <a:pt x="417" y="1133"/>
                </a:lnTo>
                <a:lnTo>
                  <a:pt x="407" y="1153"/>
                </a:lnTo>
                <a:lnTo>
                  <a:pt x="396" y="1172"/>
                </a:lnTo>
                <a:lnTo>
                  <a:pt x="384" y="1191"/>
                </a:lnTo>
                <a:lnTo>
                  <a:pt x="372" y="1210"/>
                </a:lnTo>
                <a:lnTo>
                  <a:pt x="360" y="1228"/>
                </a:lnTo>
                <a:lnTo>
                  <a:pt x="347" y="1247"/>
                </a:lnTo>
                <a:lnTo>
                  <a:pt x="334" y="1263"/>
                </a:lnTo>
                <a:lnTo>
                  <a:pt x="321" y="1280"/>
                </a:lnTo>
                <a:lnTo>
                  <a:pt x="306" y="1297"/>
                </a:lnTo>
                <a:lnTo>
                  <a:pt x="293" y="1314"/>
                </a:lnTo>
                <a:lnTo>
                  <a:pt x="278" y="1329"/>
                </a:lnTo>
                <a:lnTo>
                  <a:pt x="263" y="1344"/>
                </a:lnTo>
                <a:lnTo>
                  <a:pt x="248" y="1329"/>
                </a:lnTo>
                <a:lnTo>
                  <a:pt x="233" y="1314"/>
                </a:lnTo>
                <a:lnTo>
                  <a:pt x="219" y="1297"/>
                </a:lnTo>
                <a:lnTo>
                  <a:pt x="206" y="1280"/>
                </a:lnTo>
                <a:lnTo>
                  <a:pt x="193" y="1263"/>
                </a:lnTo>
                <a:lnTo>
                  <a:pt x="179" y="1247"/>
                </a:lnTo>
                <a:lnTo>
                  <a:pt x="167" y="1228"/>
                </a:lnTo>
                <a:lnTo>
                  <a:pt x="155" y="1210"/>
                </a:lnTo>
                <a:lnTo>
                  <a:pt x="143" y="1191"/>
                </a:lnTo>
                <a:lnTo>
                  <a:pt x="131" y="1174"/>
                </a:lnTo>
                <a:lnTo>
                  <a:pt x="119" y="1153"/>
                </a:lnTo>
                <a:lnTo>
                  <a:pt x="110" y="1133"/>
                </a:lnTo>
                <a:lnTo>
                  <a:pt x="100" y="1114"/>
                </a:lnTo>
                <a:lnTo>
                  <a:pt x="89" y="1092"/>
                </a:lnTo>
                <a:lnTo>
                  <a:pt x="81" y="1072"/>
                </a:lnTo>
                <a:lnTo>
                  <a:pt x="71" y="1051"/>
                </a:lnTo>
                <a:lnTo>
                  <a:pt x="64" y="1029"/>
                </a:lnTo>
                <a:lnTo>
                  <a:pt x="55" y="1008"/>
                </a:lnTo>
                <a:lnTo>
                  <a:pt x="47" y="984"/>
                </a:lnTo>
                <a:lnTo>
                  <a:pt x="42" y="961"/>
                </a:lnTo>
                <a:lnTo>
                  <a:pt x="34" y="940"/>
                </a:lnTo>
                <a:lnTo>
                  <a:pt x="30" y="917"/>
                </a:lnTo>
                <a:lnTo>
                  <a:pt x="23" y="893"/>
                </a:lnTo>
                <a:lnTo>
                  <a:pt x="19" y="869"/>
                </a:lnTo>
                <a:lnTo>
                  <a:pt x="14" y="845"/>
                </a:lnTo>
                <a:lnTo>
                  <a:pt x="10" y="821"/>
                </a:lnTo>
                <a:lnTo>
                  <a:pt x="7" y="796"/>
                </a:lnTo>
                <a:lnTo>
                  <a:pt x="4" y="772"/>
                </a:lnTo>
                <a:lnTo>
                  <a:pt x="2" y="748"/>
                </a:lnTo>
                <a:lnTo>
                  <a:pt x="1" y="722"/>
                </a:lnTo>
                <a:lnTo>
                  <a:pt x="0" y="695"/>
                </a:lnTo>
                <a:lnTo>
                  <a:pt x="0" y="672"/>
                </a:lnTo>
                <a:lnTo>
                  <a:pt x="0" y="648"/>
                </a:lnTo>
                <a:lnTo>
                  <a:pt x="1" y="621"/>
                </a:lnTo>
                <a:lnTo>
                  <a:pt x="2" y="595"/>
                </a:lnTo>
                <a:lnTo>
                  <a:pt x="4" y="571"/>
                </a:lnTo>
                <a:lnTo>
                  <a:pt x="7" y="547"/>
                </a:lnTo>
                <a:lnTo>
                  <a:pt x="10" y="522"/>
                </a:lnTo>
                <a:lnTo>
                  <a:pt x="14" y="498"/>
                </a:lnTo>
                <a:lnTo>
                  <a:pt x="19" y="474"/>
                </a:lnTo>
                <a:lnTo>
                  <a:pt x="23" y="450"/>
                </a:lnTo>
                <a:lnTo>
                  <a:pt x="30" y="426"/>
                </a:lnTo>
                <a:lnTo>
                  <a:pt x="36" y="403"/>
                </a:lnTo>
                <a:lnTo>
                  <a:pt x="42" y="382"/>
                </a:lnTo>
                <a:lnTo>
                  <a:pt x="49" y="359"/>
                </a:lnTo>
                <a:lnTo>
                  <a:pt x="56" y="335"/>
                </a:lnTo>
                <a:lnTo>
                  <a:pt x="64" y="314"/>
                </a:lnTo>
                <a:lnTo>
                  <a:pt x="71" y="292"/>
                </a:lnTo>
                <a:lnTo>
                  <a:pt x="81" y="269"/>
                </a:lnTo>
                <a:lnTo>
                  <a:pt x="91" y="249"/>
                </a:lnTo>
                <a:lnTo>
                  <a:pt x="100" y="229"/>
                </a:lnTo>
                <a:lnTo>
                  <a:pt x="110" y="210"/>
                </a:lnTo>
                <a:lnTo>
                  <a:pt x="120" y="190"/>
                </a:lnTo>
                <a:lnTo>
                  <a:pt x="131" y="169"/>
                </a:lnTo>
                <a:lnTo>
                  <a:pt x="143" y="150"/>
                </a:lnTo>
                <a:lnTo>
                  <a:pt x="155" y="132"/>
                </a:lnTo>
                <a:lnTo>
                  <a:pt x="168" y="113"/>
                </a:lnTo>
                <a:lnTo>
                  <a:pt x="180" y="96"/>
                </a:lnTo>
                <a:lnTo>
                  <a:pt x="194" y="77"/>
                </a:lnTo>
                <a:lnTo>
                  <a:pt x="207" y="61"/>
                </a:lnTo>
                <a:lnTo>
                  <a:pt x="221" y="44"/>
                </a:lnTo>
                <a:lnTo>
                  <a:pt x="235" y="29"/>
                </a:lnTo>
                <a:lnTo>
                  <a:pt x="251" y="14"/>
                </a:lnTo>
                <a:lnTo>
                  <a:pt x="264" y="0"/>
                </a:lnTo>
              </a:path>
            </a:pathLst>
          </a:custGeom>
          <a:solidFill>
            <a:srgbClr val="FFFF66"/>
          </a:solidFill>
          <a:ln w="28575" cap="rnd" cmpd="sng">
            <a:solidFill>
              <a:srgbClr val="081D58"/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Rectangle 60">
            <a:extLst>
              <a:ext uri="{FF2B5EF4-FFF2-40B4-BE49-F238E27FC236}">
                <a16:creationId xmlns:a16="http://schemas.microsoft.com/office/drawing/2014/main" id="{3B95D131-8EF4-672A-65D4-225CFE4BC6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0942" y="1557045"/>
            <a:ext cx="349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>
            <a:lvl1pPr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71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714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0" hangingPunct="0">
              <a:buClrTx/>
              <a:buFontTx/>
              <a:buNone/>
            </a:pPr>
            <a:r>
              <a:rPr lang="en-US" altLang="en-US" sz="1800" dirty="0">
                <a:latin typeface="Arial" panose="020B0604020202020204" pitchFamily="34" charset="0"/>
              </a:rPr>
              <a:t>A</a:t>
            </a:r>
          </a:p>
        </p:txBody>
      </p:sp>
      <p:sp>
        <p:nvSpPr>
          <p:cNvPr id="10" name="Rectangle 62">
            <a:extLst>
              <a:ext uri="{FF2B5EF4-FFF2-40B4-BE49-F238E27FC236}">
                <a16:creationId xmlns:a16="http://schemas.microsoft.com/office/drawing/2014/main" id="{3E1E5777-F06E-4FB1-0605-F4F271C3C2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1313" y="1591555"/>
            <a:ext cx="3492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>
            <a:lvl1pPr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71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714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0" hangingPunct="0">
              <a:buClrTx/>
              <a:buFontTx/>
              <a:buNone/>
            </a:pPr>
            <a:r>
              <a:rPr lang="en-US" altLang="en-US" sz="1800" dirty="0">
                <a:latin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78916665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DD7B716-18DF-8F6D-C94E-8133C9D14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4852" y="475488"/>
            <a:ext cx="8165592" cy="768096"/>
          </a:xfrm>
        </p:spPr>
        <p:txBody>
          <a:bodyPr/>
          <a:lstStyle/>
          <a:p>
            <a:r>
              <a:rPr lang="en-US" dirty="0"/>
              <a:t>MINUS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461524-AF5D-CDE3-D74D-C530DC81B3CF}"/>
              </a:ext>
            </a:extLst>
          </p:cNvPr>
          <p:cNvSpPr txBox="1"/>
          <p:nvPr/>
        </p:nvSpPr>
        <p:spPr>
          <a:xfrm>
            <a:off x="2935776" y="1059292"/>
            <a:ext cx="68124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Minus returns only a data set on A, if a value appeared on both data set it will not show</a:t>
            </a:r>
            <a:endParaRPr lang="en-US" dirty="0"/>
          </a:p>
        </p:txBody>
      </p:sp>
      <p:sp>
        <p:nvSpPr>
          <p:cNvPr id="5" name="Rectangle 62">
            <a:extLst>
              <a:ext uri="{FF2B5EF4-FFF2-40B4-BE49-F238E27FC236}">
                <a16:creationId xmlns:a16="http://schemas.microsoft.com/office/drawing/2014/main" id="{AD4479B5-B919-BBB6-337C-797100B566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4363" y="817568"/>
            <a:ext cx="315140" cy="369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>
            <a:lvl1pPr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71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714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0" hangingPunct="0">
              <a:buClr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B</a:t>
            </a:r>
          </a:p>
        </p:txBody>
      </p:sp>
      <p:sp>
        <p:nvSpPr>
          <p:cNvPr id="7" name="Oval 35">
            <a:extLst>
              <a:ext uri="{FF2B5EF4-FFF2-40B4-BE49-F238E27FC236}">
                <a16:creationId xmlns:a16="http://schemas.microsoft.com/office/drawing/2014/main" id="{9B253203-4E08-364F-5FB7-C017C5DFFE46}"/>
              </a:ext>
            </a:extLst>
          </p:cNvPr>
          <p:cNvSpPr>
            <a:spLocks noChangeArrowheads="1"/>
          </p:cNvSpPr>
          <p:nvPr/>
        </p:nvSpPr>
        <p:spPr bwMode="blackGray">
          <a:xfrm>
            <a:off x="3873439" y="2313170"/>
            <a:ext cx="2319003" cy="2033755"/>
          </a:xfrm>
          <a:prstGeom prst="ellipse">
            <a:avLst/>
          </a:prstGeom>
          <a:solidFill>
            <a:srgbClr val="FFFF66"/>
          </a:solidFill>
          <a:ln w="28575" cap="rnd">
            <a:solidFill>
              <a:srgbClr val="081D58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l" eaLnBrk="0" hangingPunct="0">
              <a:spcBef>
                <a:spcPct val="50000"/>
              </a:spcBef>
              <a:buClrTx/>
              <a:buFontTx/>
              <a:buNone/>
            </a:pPr>
            <a:endParaRPr lang="en-US" altLang="en-US" sz="2400" b="0"/>
          </a:p>
        </p:txBody>
      </p:sp>
      <p:sp>
        <p:nvSpPr>
          <p:cNvPr id="9" name="Rectangle 36">
            <a:extLst>
              <a:ext uri="{FF2B5EF4-FFF2-40B4-BE49-F238E27FC236}">
                <a16:creationId xmlns:a16="http://schemas.microsoft.com/office/drawing/2014/main" id="{2846A8F6-3CCA-99D0-B3A9-88CB2209DB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91850" y="1746338"/>
            <a:ext cx="282180" cy="369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>
            <a:lvl1pPr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71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714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0" hangingPunct="0">
              <a:buClrTx/>
              <a:buFontTx/>
              <a:buNone/>
            </a:pPr>
            <a:r>
              <a:rPr lang="en-US" altLang="en-US" sz="1800" dirty="0">
                <a:latin typeface="Arial" panose="020B0604020202020204" pitchFamily="34" charset="0"/>
              </a:rPr>
              <a:t>A</a:t>
            </a:r>
          </a:p>
        </p:txBody>
      </p:sp>
      <p:sp>
        <p:nvSpPr>
          <p:cNvPr id="11" name="Oval 37">
            <a:extLst>
              <a:ext uri="{FF2B5EF4-FFF2-40B4-BE49-F238E27FC236}">
                <a16:creationId xmlns:a16="http://schemas.microsoft.com/office/drawing/2014/main" id="{82EE503E-D31D-F064-ED35-57C93F12E702}"/>
              </a:ext>
            </a:extLst>
          </p:cNvPr>
          <p:cNvSpPr>
            <a:spLocks noChangeArrowheads="1"/>
          </p:cNvSpPr>
          <p:nvPr/>
        </p:nvSpPr>
        <p:spPr bwMode="gray">
          <a:xfrm>
            <a:off x="5804861" y="2289427"/>
            <a:ext cx="2319003" cy="2033755"/>
          </a:xfrm>
          <a:prstGeom prst="ellipse">
            <a:avLst/>
          </a:prstGeom>
          <a:solidFill>
            <a:srgbClr val="6699FF"/>
          </a:solidFill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 anchor="ctr"/>
          <a:lstStyle/>
          <a:p>
            <a:pPr algn="l" eaLnBrk="0" hangingPunct="0">
              <a:spcBef>
                <a:spcPct val="50000"/>
              </a:spcBef>
              <a:buClrTx/>
              <a:buFontTx/>
              <a:buNone/>
            </a:pPr>
            <a:endParaRPr lang="en-US" altLang="en-US" sz="2400" b="0"/>
          </a:p>
        </p:txBody>
      </p:sp>
      <p:sp>
        <p:nvSpPr>
          <p:cNvPr id="13" name="Rectangle 38">
            <a:extLst>
              <a:ext uri="{FF2B5EF4-FFF2-40B4-BE49-F238E27FC236}">
                <a16:creationId xmlns:a16="http://schemas.microsoft.com/office/drawing/2014/main" id="{BA218010-7DF1-C829-6AC7-1888E84DEB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5336" y="1763964"/>
            <a:ext cx="282180" cy="369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2075" tIns="46038" rIns="92075" bIns="46038">
            <a:spAutoFit/>
          </a:bodyPr>
          <a:lstStyle>
            <a:lvl1pPr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571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7145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286000" algn="l" defTabSz="762000">
              <a:spcBef>
                <a:spcPct val="0"/>
              </a:spcBef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7432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32004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6576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4114800" defTabSz="7620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0" hangingPunct="0">
              <a:buClrTx/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1985359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1">
            <a:extLst>
              <a:ext uri="{FF2B5EF4-FFF2-40B4-BE49-F238E27FC236}">
                <a16:creationId xmlns:a16="http://schemas.microsoft.com/office/drawing/2014/main" id="{4A735469-63AB-F636-8B7D-BFC675683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4852" y="475488"/>
            <a:ext cx="8165592" cy="768096"/>
          </a:xfrm>
        </p:spPr>
        <p:txBody>
          <a:bodyPr/>
          <a:lstStyle/>
          <a:p>
            <a:r>
              <a:rPr lang="en-US" dirty="0"/>
              <a:t>Views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F80C82D-428F-AC43-74F4-E82966D57BF2}"/>
              </a:ext>
            </a:extLst>
          </p:cNvPr>
          <p:cNvSpPr txBox="1"/>
          <p:nvPr/>
        </p:nvSpPr>
        <p:spPr>
          <a:xfrm>
            <a:off x="4892842" y="1826477"/>
            <a:ext cx="36896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CREATE VIEW </a:t>
            </a:r>
            <a:r>
              <a:rPr lang="en-US" dirty="0" err="1"/>
              <a:t>toView</a:t>
            </a:r>
            <a:r>
              <a:rPr lang="en-US" dirty="0"/>
              <a:t> AS</a:t>
            </a:r>
          </a:p>
          <a:p>
            <a:r>
              <a:rPr lang="en-US" dirty="0"/>
              <a:t>SELECT * from </a:t>
            </a:r>
            <a:r>
              <a:rPr lang="en-US" dirty="0" err="1"/>
              <a:t>MyCustomers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494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2058D-41B9-00A0-32E7-5BEFA7E4D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7" y="1187704"/>
            <a:ext cx="5568019" cy="454829"/>
          </a:xfrm>
        </p:spPr>
        <p:txBody>
          <a:bodyPr/>
          <a:lstStyle/>
          <a:p>
            <a:r>
              <a:rPr lang="en-US" dirty="0"/>
              <a:t>DATA MANIPULATION LANGUAGE(DML)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2DD80B-2367-4032-3251-D4BDBB2C9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0802" y="2623591"/>
            <a:ext cx="3712464" cy="24704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F4F512-15CB-9D68-2767-5252C2F9E55B}"/>
              </a:ext>
            </a:extLst>
          </p:cNvPr>
          <p:cNvSpPr txBox="1"/>
          <p:nvPr/>
        </p:nvSpPr>
        <p:spPr>
          <a:xfrm>
            <a:off x="5777049" y="2623590"/>
            <a:ext cx="596646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This manipulation involves inserting data into database </a:t>
            </a:r>
          </a:p>
          <a:p>
            <a:pPr eaLnBrk="0" hangingPunct="0">
              <a:spcBef>
                <a:spcPct val="0"/>
              </a:spcBef>
            </a:pP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tables, retrieving existing data, deleting data from existing</a:t>
            </a:r>
          </a:p>
          <a:p>
            <a:pPr eaLnBrk="0" hangingPunct="0">
              <a:spcBef>
                <a:spcPct val="0"/>
              </a:spcBef>
            </a:pPr>
            <a:r>
              <a:rPr lang="en-US" alt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tables and modifying existing data.</a:t>
            </a:r>
          </a:p>
        </p:txBody>
      </p:sp>
    </p:spTree>
    <p:extLst>
      <p:ext uri="{BB962C8B-B14F-4D97-AF65-F5344CB8AC3E}">
        <p14:creationId xmlns:p14="http://schemas.microsoft.com/office/powerpoint/2010/main" val="210345599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1">
            <a:extLst>
              <a:ext uri="{FF2B5EF4-FFF2-40B4-BE49-F238E27FC236}">
                <a16:creationId xmlns:a16="http://schemas.microsoft.com/office/drawing/2014/main" id="{4A735469-63AB-F636-8B7D-BFC675683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4852" y="475488"/>
            <a:ext cx="8165592" cy="768096"/>
          </a:xfrm>
        </p:spPr>
        <p:txBody>
          <a:bodyPr/>
          <a:lstStyle/>
          <a:p>
            <a:r>
              <a:rPr lang="en-US" dirty="0"/>
              <a:t>ORDER BY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F80C82D-428F-AC43-74F4-E82966D57BF2}"/>
              </a:ext>
            </a:extLst>
          </p:cNvPr>
          <p:cNvSpPr txBox="1"/>
          <p:nvPr/>
        </p:nvSpPr>
        <p:spPr>
          <a:xfrm>
            <a:off x="3144253" y="1826477"/>
            <a:ext cx="729661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SELECT </a:t>
            </a:r>
            <a:r>
              <a:rPr lang="en-US" altLang="en-US" sz="1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employee_id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altLang="en-US" sz="1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, salary as </a:t>
            </a:r>
            <a:r>
              <a:rPr lang="en-US" altLang="en-US" sz="1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sweldo</a:t>
            </a:r>
            <a:endParaRPr lang="en-US" altLang="en-US" sz="1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FROM   employees</a:t>
            </a:r>
          </a:p>
          <a:p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ORDER BY salary  ASC/DESC;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CE1024-F699-18CA-297F-4CD4CDACAB1F}"/>
              </a:ext>
            </a:extLst>
          </p:cNvPr>
          <p:cNvSpPr txBox="1"/>
          <p:nvPr/>
        </p:nvSpPr>
        <p:spPr>
          <a:xfrm>
            <a:off x="862124" y="5459182"/>
            <a:ext cx="106710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sng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Sort by ASC/DESC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ALIAS can be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SORT multiple columns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47504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1">
            <a:extLst>
              <a:ext uri="{FF2B5EF4-FFF2-40B4-BE49-F238E27FC236}">
                <a16:creationId xmlns:a16="http://schemas.microsoft.com/office/drawing/2014/main" id="{4A735469-63AB-F636-8B7D-BFC675683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4852" y="475488"/>
            <a:ext cx="8165592" cy="768096"/>
          </a:xfrm>
        </p:spPr>
        <p:txBody>
          <a:bodyPr/>
          <a:lstStyle/>
          <a:p>
            <a:r>
              <a:rPr lang="en-US" dirty="0"/>
              <a:t>ORDER BY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F80C82D-428F-AC43-74F4-E82966D57BF2}"/>
              </a:ext>
            </a:extLst>
          </p:cNvPr>
          <p:cNvSpPr txBox="1"/>
          <p:nvPr/>
        </p:nvSpPr>
        <p:spPr>
          <a:xfrm>
            <a:off x="3433620" y="3429000"/>
            <a:ext cx="729661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SELECT </a:t>
            </a:r>
            <a:r>
              <a:rPr lang="en-US" altLang="en-US" sz="1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employee_id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altLang="en-US" sz="1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, salary as </a:t>
            </a:r>
            <a:r>
              <a:rPr lang="en-US" altLang="en-US" sz="1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sweldo</a:t>
            </a:r>
            <a:endParaRPr lang="en-US" altLang="en-US" sz="1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FROM   employees</a:t>
            </a:r>
          </a:p>
          <a:p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--ADD WHERE CLAUSE IN THIS</a:t>
            </a:r>
            <a:endParaRPr lang="en-US" altLang="en-US" sz="1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ORDER BY salary  ASC/DESC</a:t>
            </a:r>
          </a:p>
          <a:p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HAVING (AGGREGATE FUNCTIONS)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CE1024-F699-18CA-297F-4CD4CDACAB1F}"/>
              </a:ext>
            </a:extLst>
          </p:cNvPr>
          <p:cNvSpPr txBox="1"/>
          <p:nvPr/>
        </p:nvSpPr>
        <p:spPr>
          <a:xfrm>
            <a:off x="862124" y="5459182"/>
            <a:ext cx="106710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sng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Sort by ASC/DESC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ALIAS can be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SORT multiple columns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B0EC4D-F787-49B6-8FB8-83C78936EA65}"/>
              </a:ext>
            </a:extLst>
          </p:cNvPr>
          <p:cNvSpPr txBox="1"/>
          <p:nvPr/>
        </p:nvSpPr>
        <p:spPr>
          <a:xfrm>
            <a:off x="3245224" y="1512653"/>
            <a:ext cx="73958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With HAVING CLAUSE – it is like WHERE clause but can   be used with aggregate functions</a:t>
            </a:r>
          </a:p>
        </p:txBody>
      </p:sp>
    </p:spTree>
    <p:extLst>
      <p:ext uri="{BB962C8B-B14F-4D97-AF65-F5344CB8AC3E}">
        <p14:creationId xmlns:p14="http://schemas.microsoft.com/office/powerpoint/2010/main" val="145815464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BA2433-990B-A170-369A-3DF4A9B33BF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7F20BE-640F-EFAB-3A43-2AA146DB4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14A8CA0-72BC-F833-6DB7-3CAE6CA6E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2842" y="475488"/>
            <a:ext cx="5387602" cy="768096"/>
          </a:xfrm>
        </p:spPr>
        <p:txBody>
          <a:bodyPr/>
          <a:lstStyle/>
          <a:p>
            <a:r>
              <a:rPr lang="en-US" dirty="0"/>
              <a:t>DISTINCT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ABA47F-754C-C0E5-8161-C622DB1FFDAE}"/>
              </a:ext>
            </a:extLst>
          </p:cNvPr>
          <p:cNvSpPr txBox="1"/>
          <p:nvPr/>
        </p:nvSpPr>
        <p:spPr>
          <a:xfrm>
            <a:off x="4251158" y="3105834"/>
            <a:ext cx="36896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SELECT DISTINCT </a:t>
            </a:r>
            <a:r>
              <a:rPr lang="en-US" dirty="0" err="1"/>
              <a:t>department_id</a:t>
            </a:r>
            <a:r>
              <a:rPr lang="en-US" dirty="0"/>
              <a:t> </a:t>
            </a:r>
          </a:p>
          <a:p>
            <a:r>
              <a:rPr lang="en-US" dirty="0"/>
              <a:t>FROM employes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60702D-C399-67DC-BDD7-31F95F48FBA9}"/>
              </a:ext>
            </a:extLst>
          </p:cNvPr>
          <p:cNvSpPr txBox="1"/>
          <p:nvPr/>
        </p:nvSpPr>
        <p:spPr>
          <a:xfrm>
            <a:off x="3517232" y="1165698"/>
            <a:ext cx="61040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Removes the duplicate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in value of column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1817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AB426-5B7C-607E-D413-5D2C9495CC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03962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675" y="73152"/>
            <a:ext cx="10671048" cy="768096"/>
          </a:xfrm>
        </p:spPr>
        <p:txBody>
          <a:bodyPr/>
          <a:lstStyle/>
          <a:p>
            <a:r>
              <a:rPr lang="en-US" altLang="zh-CN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Select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445F5-62B7-19AE-B1D0-9E73CD0F747D}"/>
              </a:ext>
            </a:extLst>
          </p:cNvPr>
          <p:cNvSpPr txBox="1"/>
          <p:nvPr/>
        </p:nvSpPr>
        <p:spPr>
          <a:xfrm>
            <a:off x="2910332" y="784103"/>
            <a:ext cx="616373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SELECT statement is used to retrieve records from one or more tables in your SQL database. The records retrieved are known as a RESULT SET.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7B0C7-0ED1-B19C-3D73-822676D77B2E}"/>
              </a:ext>
            </a:extLst>
          </p:cNvPr>
          <p:cNvSpPr txBox="1"/>
          <p:nvPr/>
        </p:nvSpPr>
        <p:spPr>
          <a:xfrm>
            <a:off x="956733" y="1880444"/>
            <a:ext cx="609600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rgbClr val="333333"/>
                </a:solidFill>
                <a:latin typeface="Helvetica Neue"/>
              </a:rPr>
              <a:t>SYNTAX:</a:t>
            </a: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marL="0" indent="0" algn="just">
              <a:buNone/>
            </a:pPr>
            <a:r>
              <a:rPr lang="en-US" dirty="0">
                <a:solidFill>
                  <a:srgbClr val="333333"/>
                </a:solidFill>
                <a:latin typeface="Helvetica Neue"/>
              </a:rPr>
              <a:t>SELECT (column) FROM (table)</a:t>
            </a:r>
          </a:p>
          <a:p>
            <a:pPr marL="0" indent="0" algn="just">
              <a:buNone/>
            </a:pPr>
            <a:endParaRPr lang="en-US" dirty="0">
              <a:solidFill>
                <a:srgbClr val="333333"/>
              </a:solidFill>
              <a:latin typeface="Helvetica Neue"/>
            </a:endParaRPr>
          </a:p>
          <a:p>
            <a:r>
              <a:rPr lang="en-US" altLang="ja-JP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</a:t>
            </a:r>
            <a:r>
              <a:rPr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 DISTINCT  |  COLUMN NAME |  COLUMN ALIAS  | ARITHMETIC EXPRESSIONS | || {CONCAT}  | LITERALS </a:t>
            </a:r>
          </a:p>
          <a:p>
            <a:r>
              <a:rPr lang="en-US" altLang="ja-JP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</a:p>
          <a:p>
            <a:pPr marL="0" indent="0" algn="just">
              <a:buNone/>
            </a:pP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Ex.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SELECT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employee_id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, 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First_name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,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Last_name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,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Email, </a:t>
            </a: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Phone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_number</a:t>
            </a:r>
            <a:endParaRPr lang="en-US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Hire_date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    </a:t>
            </a:r>
            <a:r>
              <a:rPr lang="en-US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Job_id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FROM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0" u="none" strike="noStrike" baseline="0" dirty="0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employees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;</a:t>
            </a:r>
            <a:endParaRPr lang="en-US" dirty="0">
              <a:solidFill>
                <a:srgbClr val="333333"/>
              </a:solidFill>
              <a:latin typeface="Helvetica Neue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7B987C-EE99-D99B-BE75-500362B34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7736" y="4523539"/>
            <a:ext cx="5306165" cy="164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474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808" y="448056"/>
            <a:ext cx="10671048" cy="768096"/>
          </a:xfrm>
        </p:spPr>
        <p:txBody>
          <a:bodyPr/>
          <a:lstStyle/>
          <a:p>
            <a:r>
              <a:rPr lang="en-US" altLang="zh-CN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INSERT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445F5-62B7-19AE-B1D0-9E73CD0F747D}"/>
              </a:ext>
            </a:extLst>
          </p:cNvPr>
          <p:cNvSpPr txBox="1"/>
          <p:nvPr/>
        </p:nvSpPr>
        <p:spPr>
          <a:xfrm>
            <a:off x="2379132" y="1213104"/>
            <a:ext cx="76792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INSERT statement is used to insert a one or more records into a table.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0D886C1-A360-6FDA-0052-5056DAB758FB}"/>
              </a:ext>
            </a:extLst>
          </p:cNvPr>
          <p:cNvSpPr txBox="1">
            <a:spLocks/>
          </p:cNvSpPr>
          <p:nvPr/>
        </p:nvSpPr>
        <p:spPr>
          <a:xfrm>
            <a:off x="10686288" y="1337734"/>
            <a:ext cx="987552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accent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8F63A3B-78C7-47BE-AE5E-E10140E0464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1D3B72-7ECD-A716-3811-F7E003120B57}"/>
              </a:ext>
            </a:extLst>
          </p:cNvPr>
          <p:cNvSpPr txBox="1"/>
          <p:nvPr/>
        </p:nvSpPr>
        <p:spPr>
          <a:xfrm>
            <a:off x="1532551" y="2242368"/>
            <a:ext cx="876935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SYNTAX:</a:t>
            </a: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INSERT INTO table (column1, column2, ... )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VALUES (expression1, expression2, ... );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 algn="just">
              <a:buNone/>
            </a:pP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Ex.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insert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into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MyCustomers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customer_id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                       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customer_username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 </a:t>
            </a:r>
          </a:p>
          <a:p>
            <a:r>
              <a:rPr lang="en-US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                       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customer_password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values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(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1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‘Gerald'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,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‘316428'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);</a:t>
            </a:r>
            <a:endParaRPr lang="en-US" dirty="0">
              <a:solidFill>
                <a:srgbClr val="333333"/>
              </a:solidFill>
              <a:latin typeface="Helvetica Neue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69BA25-9303-E25F-5849-3C4C1FB8DD03}"/>
              </a:ext>
            </a:extLst>
          </p:cNvPr>
          <p:cNvSpPr txBox="1"/>
          <p:nvPr/>
        </p:nvSpPr>
        <p:spPr>
          <a:xfrm>
            <a:off x="7629822" y="3560425"/>
            <a:ext cx="44196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endParaRPr lang="en-US" b="0" i="0" dirty="0">
              <a:solidFill>
                <a:schemeClr val="accent1">
                  <a:lumMod val="50000"/>
                </a:schemeClr>
              </a:solidFill>
              <a:effectLst/>
              <a:latin typeface="Helvetica Neu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Menlo"/>
              </a:rPr>
              <a:t>&lt;- These parameters </a:t>
            </a:r>
            <a:r>
              <a:rPr lang="en-US" altLang="en-US" dirty="0">
                <a:solidFill>
                  <a:schemeClr val="accent1">
                    <a:lumMod val="50000"/>
                  </a:schemeClr>
                </a:solidFill>
                <a:latin typeface="Menlo"/>
              </a:rPr>
              <a:t>are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Menlo"/>
              </a:rPr>
              <a:t> optional if you want    to encode a specific row value, otherwise encode all values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097119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808" y="448056"/>
            <a:ext cx="10671048" cy="768096"/>
          </a:xfrm>
        </p:spPr>
        <p:txBody>
          <a:bodyPr/>
          <a:lstStyle/>
          <a:p>
            <a:r>
              <a:rPr lang="en-US" altLang="zh-CN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UPDATE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445F5-62B7-19AE-B1D0-9E73CD0F747D}"/>
              </a:ext>
            </a:extLst>
          </p:cNvPr>
          <p:cNvSpPr txBox="1"/>
          <p:nvPr/>
        </p:nvSpPr>
        <p:spPr>
          <a:xfrm>
            <a:off x="2379132" y="1213104"/>
            <a:ext cx="76792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 UPDATE statement is used to update existing records in the tables.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39EB3F-9693-B069-6230-91B9438CFF6E}"/>
              </a:ext>
            </a:extLst>
          </p:cNvPr>
          <p:cNvSpPr txBox="1"/>
          <p:nvPr/>
        </p:nvSpPr>
        <p:spPr>
          <a:xfrm>
            <a:off x="2455418" y="1997839"/>
            <a:ext cx="865081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SYNTAX:</a:t>
            </a:r>
          </a:p>
          <a:p>
            <a:pPr algn="just"/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UPDATE table </a:t>
            </a:r>
          </a:p>
          <a:p>
            <a:pPr algn="just"/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SET column1 = expression1, column2 = expression2 </a:t>
            </a:r>
          </a:p>
          <a:p>
            <a:pPr algn="just"/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[WHERE conditions];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 algn="just">
              <a:buNone/>
            </a:pP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Ex.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UPDATE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808000"/>
                </a:solidFill>
                <a:highlight>
                  <a:srgbClr val="FFFFFF"/>
                </a:highlight>
                <a:latin typeface="Courier"/>
              </a:rPr>
              <a:t>MyCustomers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SET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status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'logged out'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pPr algn="just"/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customer_username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gerbal</a:t>
            </a:r>
            <a:r>
              <a:rPr lang="en-US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’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;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 </a:t>
            </a:r>
          </a:p>
          <a:p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 </a:t>
            </a:r>
            <a:endParaRPr lang="en-US" dirty="0">
              <a:solidFill>
                <a:srgbClr val="333333"/>
              </a:solidFill>
              <a:latin typeface="Helvetica Neue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6AE872-53EA-410F-DB77-920C4E3426A5}"/>
              </a:ext>
            </a:extLst>
          </p:cNvPr>
          <p:cNvSpPr txBox="1"/>
          <p:nvPr/>
        </p:nvSpPr>
        <p:spPr>
          <a:xfrm>
            <a:off x="7220035" y="2498679"/>
            <a:ext cx="4419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endParaRPr lang="en-US" b="0" i="0" dirty="0">
              <a:solidFill>
                <a:schemeClr val="accent1">
                  <a:lumMod val="50000"/>
                </a:schemeClr>
              </a:solidFill>
              <a:effectLst/>
              <a:latin typeface="Helvetica Neu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Menlo"/>
              </a:rPr>
              <a:t>&lt;- Remove the WHERE clause if you want to update all values of columns in SET clause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772845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808" y="448056"/>
            <a:ext cx="10671048" cy="768096"/>
          </a:xfrm>
        </p:spPr>
        <p:txBody>
          <a:bodyPr/>
          <a:lstStyle/>
          <a:p>
            <a:r>
              <a:rPr lang="en-US" altLang="zh-CN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DELETE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445F5-62B7-19AE-B1D0-9E73CD0F747D}"/>
              </a:ext>
            </a:extLst>
          </p:cNvPr>
          <p:cNvSpPr txBox="1"/>
          <p:nvPr/>
        </p:nvSpPr>
        <p:spPr>
          <a:xfrm>
            <a:off x="2379132" y="1213104"/>
            <a:ext cx="76792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DELETE statement is a used to delete one or more records from a table.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DF83B96C-9D6C-27BD-7554-D6093C7B825C}"/>
              </a:ext>
            </a:extLst>
          </p:cNvPr>
          <p:cNvSpPr txBox="1">
            <a:spLocks/>
          </p:cNvSpPr>
          <p:nvPr/>
        </p:nvSpPr>
        <p:spPr>
          <a:xfrm>
            <a:off x="10945368" y="457200"/>
            <a:ext cx="987552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accent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8F63A3B-78C7-47BE-AE5E-E10140E0464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57C0EF-9E23-F57A-9631-9823B948DCE4}"/>
              </a:ext>
            </a:extLst>
          </p:cNvPr>
          <p:cNvSpPr txBox="1"/>
          <p:nvPr/>
        </p:nvSpPr>
        <p:spPr>
          <a:xfrm>
            <a:off x="1610784" y="2274838"/>
            <a:ext cx="876935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SYNTAX: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DELETE FROM table [WHERE conditions];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 algn="just">
              <a:buNone/>
            </a:pPr>
            <a:endParaRPr lang="en-US" dirty="0">
              <a:solidFill>
                <a:srgbClr val="333333"/>
              </a:solidFill>
              <a:latin typeface="Helvetica Neue"/>
            </a:endParaRPr>
          </a:p>
          <a:p>
            <a:pPr marL="0" indent="0" algn="just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Ex.</a:t>
            </a:r>
          </a:p>
          <a:p>
            <a:pPr algn="just"/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DELETE FROM </a:t>
            </a:r>
            <a:r>
              <a:rPr lang="en-US" sz="1800" b="0" i="0" u="none" strike="noStrike" baseline="0" dirty="0" err="1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MyCustomers</a:t>
            </a:r>
            <a:endParaRPr lang="en-US" sz="1800" b="0" i="0" u="none" strike="noStrike" baseline="0" dirty="0">
              <a:solidFill>
                <a:srgbClr val="0000FF"/>
              </a:solidFill>
              <a:highlight>
                <a:srgbClr val="FFFFFF"/>
              </a:highlight>
              <a:latin typeface="Courier"/>
            </a:endParaRPr>
          </a:p>
          <a:p>
            <a:pPr algn="just"/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WHERE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customer_username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=</a:t>
            </a:r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'</a:t>
            </a:r>
            <a:r>
              <a:rPr lang="en-US" sz="1800" b="0" i="0" u="none" strike="noStrike" baseline="0" dirty="0" err="1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gerbal</a:t>
            </a:r>
            <a:r>
              <a:rPr lang="en-US" sz="1800" b="0" i="0" u="none" strike="noStrike" baseline="0" dirty="0">
                <a:solidFill>
                  <a:srgbClr val="FF0000"/>
                </a:solidFill>
                <a:highlight>
                  <a:srgbClr val="FFFFFF"/>
                </a:highlight>
                <a:latin typeface="Courier"/>
              </a:rPr>
              <a:t>’</a:t>
            </a:r>
            <a:r>
              <a:rPr lang="en-US" sz="1800" b="0" i="0" u="none" strike="noStrike" baseline="0" dirty="0">
                <a:solidFill>
                  <a:srgbClr val="0000FF"/>
                </a:solidFill>
                <a:highlight>
                  <a:srgbClr val="FFFFFF"/>
                </a:highlight>
                <a:latin typeface="Courier"/>
              </a:rPr>
              <a:t>;</a:t>
            </a:r>
            <a:endParaRPr lang="en-US" sz="1800" b="0" i="0" u="none" strike="noStrike" baseline="0" dirty="0">
              <a:solidFill>
                <a:srgbClr val="000000"/>
              </a:solidFill>
              <a:highlight>
                <a:srgbClr val="FFFFFF"/>
              </a:highlight>
              <a:latin typeface="Courier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highlight>
                  <a:srgbClr val="FFFFFF"/>
                </a:highlight>
                <a:latin typeface="Courier"/>
              </a:rPr>
              <a:t>   </a:t>
            </a:r>
            <a:endParaRPr lang="en-US" dirty="0">
              <a:solidFill>
                <a:srgbClr val="333333"/>
              </a:solidFill>
              <a:latin typeface="Helvetica Neue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D572B1-47D1-E1A4-A546-20CDCA18452D}"/>
              </a:ext>
            </a:extLst>
          </p:cNvPr>
          <p:cNvSpPr txBox="1"/>
          <p:nvPr/>
        </p:nvSpPr>
        <p:spPr>
          <a:xfrm>
            <a:off x="6418792" y="3375841"/>
            <a:ext cx="4419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enlo"/>
              </a:rPr>
              <a:t>&lt;- Removing this WHERE clause will delete all rows </a:t>
            </a:r>
            <a:endParaRPr lang="en-US" dirty="0">
              <a:solidFill>
                <a:srgbClr val="333333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9424522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Custom 22">
      <a:majorFont>
        <a:latin typeface="Arial Black"/>
        <a:ea typeface=""/>
        <a:cs typeface=""/>
      </a:majorFont>
      <a:minorFont>
        <a:latin typeface="Sabon Next L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metric color block" id="{8E8E6382-84E0-47AA-A2A2-8ED603AAB26E}" vid="{692203AD-8BB8-47BB-AF1A-2D7F125D9E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235FEF8-1733-4347-95CE-3BB62B2B8DD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69060146-7700-4F6C-986B-89E3839BD4E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8FC98CF-E78A-425D-90FD-55D1C468A3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{3FB3D211-6AAF-4DEB-974E-9CB1E32AFA15}tf78438558_win32</Template>
  <TotalTime>3478</TotalTime>
  <Words>2658</Words>
  <Application>Microsoft Office PowerPoint</Application>
  <PresentationFormat>Widescreen</PresentationFormat>
  <Paragraphs>501</Paragraphs>
  <Slides>53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5" baseType="lpstr">
      <vt:lpstr>Arial</vt:lpstr>
      <vt:lpstr>Arial Black</vt:lpstr>
      <vt:lpstr>Arial Regular</vt:lpstr>
      <vt:lpstr>Calibri</vt:lpstr>
      <vt:lpstr>Courier</vt:lpstr>
      <vt:lpstr>Courier New</vt:lpstr>
      <vt:lpstr>Helvetica Neue</vt:lpstr>
      <vt:lpstr>helveticaregular</vt:lpstr>
      <vt:lpstr>Menlo</vt:lpstr>
      <vt:lpstr>Roboto</vt:lpstr>
      <vt:lpstr>Sabon Next LT</vt:lpstr>
      <vt:lpstr>Office Theme</vt:lpstr>
      <vt:lpstr>TRAINING  PRESENTATION</vt:lpstr>
      <vt:lpstr>AGENDA</vt:lpstr>
      <vt:lpstr>What is SQL?</vt:lpstr>
      <vt:lpstr>Basics</vt:lpstr>
      <vt:lpstr>DATA MANIPULATION LANGUAGE(DML)</vt:lpstr>
      <vt:lpstr>Select</vt:lpstr>
      <vt:lpstr>INSERT</vt:lpstr>
      <vt:lpstr>UPDATE</vt:lpstr>
      <vt:lpstr>DELETE</vt:lpstr>
      <vt:lpstr>Data definition language (DDL)</vt:lpstr>
      <vt:lpstr>CREATE</vt:lpstr>
      <vt:lpstr>ALTER</vt:lpstr>
      <vt:lpstr>ALTER</vt:lpstr>
      <vt:lpstr>PowerPoint Presentation</vt:lpstr>
      <vt:lpstr>DROP</vt:lpstr>
      <vt:lpstr>TRUNCATE</vt:lpstr>
      <vt:lpstr>COMMENT</vt:lpstr>
      <vt:lpstr>TRANSACTION COTROL</vt:lpstr>
      <vt:lpstr>WHERE CLAUSE</vt:lpstr>
      <vt:lpstr>CONCATINATION</vt:lpstr>
      <vt:lpstr>ALIAS</vt:lpstr>
      <vt:lpstr>Comparison Operators</vt:lpstr>
      <vt:lpstr>Comparison Operators</vt:lpstr>
      <vt:lpstr>Arithmetic Operators</vt:lpstr>
      <vt:lpstr>LogiCAL Operators</vt:lpstr>
      <vt:lpstr>NUMBER FUNCTIONS</vt:lpstr>
      <vt:lpstr>CASE &amp; CHARACTER FUNCTIONS</vt:lpstr>
      <vt:lpstr>CASE FUNCTIONS</vt:lpstr>
      <vt:lpstr>CASE FUNCTIONS</vt:lpstr>
      <vt:lpstr>CASE FUNCTIONS</vt:lpstr>
      <vt:lpstr>CHARACTER FUNCTIONS</vt:lpstr>
      <vt:lpstr>AGGREGATE FUNCTIONS</vt:lpstr>
      <vt:lpstr>AGGREGATE FUNCTIONS</vt:lpstr>
      <vt:lpstr>JOINS</vt:lpstr>
      <vt:lpstr>JOINS</vt:lpstr>
      <vt:lpstr>JOINS</vt:lpstr>
      <vt:lpstr>JOINS</vt:lpstr>
      <vt:lpstr>JOINS</vt:lpstr>
      <vt:lpstr>JOINS</vt:lpstr>
      <vt:lpstr>JOINS</vt:lpstr>
      <vt:lpstr>JOINS</vt:lpstr>
      <vt:lpstr>SUBQUERY</vt:lpstr>
      <vt:lpstr>SUBQUERY</vt:lpstr>
      <vt:lpstr>SET</vt:lpstr>
      <vt:lpstr>UNION</vt:lpstr>
      <vt:lpstr>UNION ALL</vt:lpstr>
      <vt:lpstr>INTERSECT</vt:lpstr>
      <vt:lpstr>MINUS</vt:lpstr>
      <vt:lpstr>Views</vt:lpstr>
      <vt:lpstr>ORDER BY</vt:lpstr>
      <vt:lpstr>ORDER BY</vt:lpstr>
      <vt:lpstr>DISTINCT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  PRESENTATION</dc:title>
  <dc:subject/>
  <dc:creator>balverde gerald jan(ＴＩＰ Information Systems Department)</dc:creator>
  <cp:lastModifiedBy>Gerald Balverde</cp:lastModifiedBy>
  <cp:revision>33</cp:revision>
  <dcterms:created xsi:type="dcterms:W3CDTF">2023-12-14T23:14:45Z</dcterms:created>
  <dcterms:modified xsi:type="dcterms:W3CDTF">2024-01-01T14:55:04Z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